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67" r:id="rId2"/>
    <p:sldId id="257" r:id="rId3"/>
    <p:sldId id="258" r:id="rId4"/>
    <p:sldId id="268" r:id="rId5"/>
    <p:sldId id="269" r:id="rId6"/>
    <p:sldId id="270" r:id="rId7"/>
    <p:sldId id="259" r:id="rId8"/>
    <p:sldId id="271" r:id="rId9"/>
    <p:sldId id="272" r:id="rId10"/>
    <p:sldId id="273" r:id="rId11"/>
    <p:sldId id="274" r:id="rId12"/>
    <p:sldId id="277" r:id="rId13"/>
    <p:sldId id="278" r:id="rId14"/>
    <p:sldId id="276" r:id="rId15"/>
    <p:sldId id="281" r:id="rId16"/>
    <p:sldId id="280" r:id="rId17"/>
    <p:sldId id="282" r:id="rId18"/>
    <p:sldId id="283" r:id="rId19"/>
    <p:sldId id="284" r:id="rId20"/>
    <p:sldId id="279" r:id="rId21"/>
    <p:sldId id="285" r:id="rId22"/>
    <p:sldId id="287" r:id="rId23"/>
    <p:sldId id="286" r:id="rId24"/>
    <p:sldId id="288" r:id="rId25"/>
    <p:sldId id="289" r:id="rId26"/>
    <p:sldId id="290" r:id="rId27"/>
    <p:sldId id="266" r:id="rId28"/>
    <p:sldId id="29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83702" autoAdjust="0"/>
  </p:normalViewPr>
  <p:slideViewPr>
    <p:cSldViewPr snapToGrid="0" showGuides="1">
      <p:cViewPr varScale="1">
        <p:scale>
          <a:sx n="138" d="100"/>
          <a:sy n="138" d="100"/>
        </p:scale>
        <p:origin x="316" y="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363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E:\grafy%20ez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156230049476886"/>
          <c:y val="0.10879639423017101"/>
          <c:w val="0.58147090988626404"/>
          <c:h val="0.77314814814814825"/>
        </c:manualLayout>
      </c:layout>
      <c:pie3DChart>
        <c:varyColors val="1"/>
        <c:ser>
          <c:idx val="0"/>
          <c:order val="0"/>
          <c:spPr>
            <a:solidFill>
              <a:srgbClr val="FF0000"/>
            </a:solidFill>
          </c:spPr>
          <c:explosion val="25"/>
          <c:dPt>
            <c:idx val="0"/>
            <c:bubble3D val="0"/>
            <c:spPr>
              <a:solidFill>
                <a:srgbClr val="002060"/>
              </a:solidFill>
            </c:spPr>
            <c:extLst>
              <c:ext xmlns:c16="http://schemas.microsoft.com/office/drawing/2014/chart" uri="{C3380CC4-5D6E-409C-BE32-E72D297353CC}">
                <c16:uniqueId val="{00000001-8A63-4801-8216-1076B3CF2456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3-8A63-4801-8216-1076B3CF245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2,3 %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8A63-4801-8216-1076B3CF245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37,7 %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8A63-4801-8216-1076B3CF245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60 %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8A63-4801-8216-1076B3CF245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List1!$A$79:$A$81</c:f>
              <c:strCache>
                <c:ptCount val="3"/>
                <c:pt idx="0">
                  <c:v>Small farms</c:v>
                </c:pt>
                <c:pt idx="1">
                  <c:v>Medium farms</c:v>
                </c:pt>
                <c:pt idx="2">
                  <c:v>Large farms</c:v>
                </c:pt>
              </c:strCache>
            </c:strRef>
          </c:cat>
          <c:val>
            <c:numRef>
              <c:f>List1!$B$79:$B$81</c:f>
              <c:numCache>
                <c:formatCode>General</c:formatCode>
                <c:ptCount val="3"/>
                <c:pt idx="0">
                  <c:v>2.2999999999999998</c:v>
                </c:pt>
                <c:pt idx="1">
                  <c:v>37.700000000000003</c:v>
                </c:pt>
                <c:pt idx="2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A63-4801-8216-1076B3CF24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5F07FF2E-5A09-4D8C-96ED-DFF3E38DC2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21C0422-03DB-4C82-8A77-B8C4A8B7E5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09F950-8FF8-47EF-A10C-AE5A1C4B9448}" type="datetimeFigureOut">
              <a:rPr lang="en-GB" smtClean="0"/>
              <a:t>04/05/2024</a:t>
            </a:fld>
            <a:endParaRPr lang="en-GB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2538B0F-5BFF-472E-A772-8EFD85AACF4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96576CC-2BF3-46C7-A1F3-FDD4E4876B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2DA8C7-273E-4D2C-860A-24CA4659E1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41457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2C661-38CA-4B97-BA44-C18F617B1D36}" type="datetimeFigureOut">
              <a:rPr lang="en-GB" smtClean="0"/>
              <a:t>04/05/2024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000C0-D88A-427B-95B4-8A9679D6D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4702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685E9-32D8-4B61-8581-445B60239CC3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8211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EE019CBF-6F6C-1308-CD7A-8A884A4D21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291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E510AF5-4381-40E1-828A-550308ADC3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8447"/>
            <a:ext cx="5854575" cy="4518286"/>
          </a:xfrm>
        </p:spPr>
        <p:txBody>
          <a:bodyPr lIns="648000" tIns="414000" bIns="0" anchor="t" anchorCtr="0">
            <a:noAutofit/>
          </a:bodyPr>
          <a:lstStyle>
            <a:lvl1pPr algn="l">
              <a:lnSpc>
                <a:spcPts val="3900"/>
              </a:lnSpc>
              <a:defRPr sz="3300" cap="all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 dirty="0"/>
              <a:t>Název PowerPoint prezentace,</a:t>
            </a:r>
            <a:br>
              <a:rPr lang="cs-CZ" noProof="0" dirty="0"/>
            </a:br>
            <a:r>
              <a:rPr lang="cs-CZ" noProof="0" dirty="0"/>
              <a:t>maximum</a:t>
            </a:r>
            <a:br>
              <a:rPr lang="cs-CZ" noProof="0" dirty="0"/>
            </a:br>
            <a:r>
              <a:rPr lang="cs-CZ" noProof="0" dirty="0"/>
              <a:t>osm řádek, zarovnáno </a:t>
            </a:r>
            <a:br>
              <a:rPr lang="cs-CZ" noProof="0" dirty="0"/>
            </a:br>
            <a:r>
              <a:rPr lang="cs-CZ" noProof="0" dirty="0"/>
              <a:t>zleva odshora</a:t>
            </a:r>
          </a:p>
        </p:txBody>
      </p:sp>
      <p:sp>
        <p:nvSpPr>
          <p:cNvPr id="11" name="Zástupný symbol pro text 2">
            <a:extLst>
              <a:ext uri="{FF2B5EF4-FFF2-40B4-BE49-F238E27FC236}">
                <a16:creationId xmlns:a16="http://schemas.microsoft.com/office/drawing/2014/main" id="{04670152-C586-428C-B537-432D470546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4003492"/>
            <a:ext cx="313184" cy="260793"/>
          </a:xfrm>
        </p:spPr>
        <p:txBody>
          <a:bodyPr lIns="0" tIns="0" rIns="0" bIns="0" anchor="b" anchorCtr="0">
            <a:noAutofit/>
          </a:bodyPr>
          <a:lstStyle>
            <a:lvl1pPr marL="0" indent="0" algn="ctr">
              <a:lnSpc>
                <a:spcPts val="1920"/>
              </a:lnSpc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2</a:t>
            </a:r>
          </a:p>
        </p:txBody>
      </p:sp>
      <p:sp>
        <p:nvSpPr>
          <p:cNvPr id="15" name="Zástupný symbol pro text 2">
            <a:extLst>
              <a:ext uri="{FF2B5EF4-FFF2-40B4-BE49-F238E27FC236}">
                <a16:creationId xmlns:a16="http://schemas.microsoft.com/office/drawing/2014/main" id="{6D541F0F-B5CE-47C6-B7DC-5839E321DE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55067" y="4003491"/>
            <a:ext cx="313183" cy="260793"/>
          </a:xfrm>
        </p:spPr>
        <p:txBody>
          <a:bodyPr lIns="0" tIns="0" rIns="0" bIns="0" anchor="b" anchorCtr="0">
            <a:noAutofit/>
          </a:bodyPr>
          <a:lstStyle>
            <a:lvl1pPr marL="0" indent="0" algn="ctr">
              <a:lnSpc>
                <a:spcPts val="1920"/>
              </a:lnSpc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2</a:t>
            </a:r>
          </a:p>
        </p:txBody>
      </p:sp>
      <p:sp>
        <p:nvSpPr>
          <p:cNvPr id="16" name="Zástupný symbol pro text 2">
            <a:extLst>
              <a:ext uri="{FF2B5EF4-FFF2-40B4-BE49-F238E27FC236}">
                <a16:creationId xmlns:a16="http://schemas.microsoft.com/office/drawing/2014/main" id="{A32C3597-F65C-4CDA-9C5D-CD8150A2569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14132" y="4003493"/>
            <a:ext cx="796037" cy="260793"/>
          </a:xfrm>
        </p:spPr>
        <p:txBody>
          <a:bodyPr lIns="0" tIns="0" rIns="0" bIns="0" anchor="b" anchorCtr="0">
            <a:noAutofit/>
          </a:bodyPr>
          <a:lstStyle>
            <a:lvl1pPr marL="0" indent="0" algn="ctr">
              <a:lnSpc>
                <a:spcPts val="1920"/>
              </a:lnSpc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2022</a:t>
            </a:r>
          </a:p>
        </p:txBody>
      </p:sp>
      <p:sp>
        <p:nvSpPr>
          <p:cNvPr id="14" name="Zástupný obsah 2">
            <a:extLst>
              <a:ext uri="{FF2B5EF4-FFF2-40B4-BE49-F238E27FC236}">
                <a16:creationId xmlns:a16="http://schemas.microsoft.com/office/drawing/2014/main" id="{B06A4DAD-501F-431C-A501-B58413D232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1" y="2794475"/>
            <a:ext cx="6096004" cy="698512"/>
          </a:xfrm>
        </p:spPr>
        <p:txBody>
          <a:bodyPr lIns="0" tIns="0" rIns="180000" bIns="0">
            <a:noAutofit/>
          </a:bodyPr>
          <a:lstStyle>
            <a:lvl1pPr marL="0" indent="0">
              <a:lnSpc>
                <a:spcPts val="1920"/>
              </a:lnSpc>
              <a:spcBef>
                <a:spcPts val="0"/>
              </a:spcBef>
              <a:spcAft>
                <a:spcPts val="200"/>
              </a:spcAft>
              <a:buNone/>
              <a:defRPr lang="cs-CZ" sz="1600" kern="1200" spc="31" baseline="0" dirty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marR="0" indent="0" algn="l" defTabSz="914377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lang="cs-CZ" sz="12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cs-CZ" noProof="0" dirty="0"/>
              <a:t>Ing. Mgr. Bc. Jméno Příjmení, Ph.D.	</a:t>
            </a:r>
          </a:p>
          <a:p>
            <a:pPr lvl="1"/>
            <a:r>
              <a:rPr lang="cs-CZ" noProof="0" dirty="0"/>
              <a:t>Ces </a:t>
            </a:r>
            <a:r>
              <a:rPr lang="cs-CZ" noProof="0" dirty="0" err="1"/>
              <a:t>remoluptat</a:t>
            </a:r>
            <a:r>
              <a:rPr lang="cs-CZ" noProof="0" dirty="0"/>
              <a:t>. Fic </a:t>
            </a:r>
            <a:r>
              <a:rPr lang="cs-CZ" noProof="0" dirty="0" err="1"/>
              <a:t>testrum</a:t>
            </a:r>
            <a:r>
              <a:rPr lang="cs-CZ" noProof="0" dirty="0"/>
              <a:t>, </a:t>
            </a:r>
            <a:r>
              <a:rPr lang="cs-CZ" noProof="0" dirty="0" err="1"/>
              <a:t>culparumque</a:t>
            </a:r>
            <a:r>
              <a:rPr lang="cs-CZ" noProof="0" dirty="0"/>
              <a:t> </a:t>
            </a:r>
            <a:r>
              <a:rPr lang="cs-CZ" noProof="0" dirty="0" err="1"/>
              <a:t>dria</a:t>
            </a:r>
            <a:r>
              <a:rPr lang="cs-CZ" noProof="0" dirty="0"/>
              <a:t> </a:t>
            </a:r>
            <a:r>
              <a:rPr lang="cs-CZ" noProof="0" dirty="0" err="1"/>
              <a:t>plitatur</a:t>
            </a:r>
            <a:endParaRPr lang="cs-CZ" noProof="0" dirty="0"/>
          </a:p>
          <a:p>
            <a:pPr lvl="1"/>
            <a:r>
              <a:rPr lang="cs-CZ" noProof="0" dirty="0" err="1"/>
              <a:t>Ipsuntus</a:t>
            </a:r>
            <a:r>
              <a:rPr lang="cs-CZ" noProof="0" dirty="0"/>
              <a:t>. </a:t>
            </a:r>
            <a:r>
              <a:rPr lang="cs-CZ" noProof="0" dirty="0" err="1"/>
              <a:t>Porrovitatem</a:t>
            </a:r>
            <a:r>
              <a:rPr lang="cs-CZ" noProof="0" dirty="0"/>
              <a:t> </a:t>
            </a:r>
            <a:r>
              <a:rPr lang="cs-CZ" noProof="0" dirty="0" err="1"/>
              <a:t>fugiat</a:t>
            </a:r>
            <a:r>
              <a:rPr lang="cs-CZ" noProof="0" dirty="0"/>
              <a:t> </a:t>
            </a:r>
            <a:r>
              <a:rPr lang="cs-CZ" noProof="0" dirty="0" err="1"/>
              <a:t>odi</a:t>
            </a:r>
            <a:r>
              <a:rPr lang="cs-CZ" noProof="0" dirty="0"/>
              <a:t> </a:t>
            </a:r>
            <a:r>
              <a:rPr lang="cs-CZ" noProof="0" dirty="0" err="1"/>
              <a:t>occum</a:t>
            </a:r>
            <a:r>
              <a:rPr lang="cs-CZ" noProof="0" dirty="0"/>
              <a:t> </a:t>
            </a:r>
            <a:r>
              <a:rPr lang="cs-CZ" noProof="0" dirty="0" err="1"/>
              <a:t>aces</a:t>
            </a:r>
            <a:r>
              <a:rPr lang="cs-CZ" noProof="0" dirty="0"/>
              <a:t> </a:t>
            </a:r>
            <a:r>
              <a:rPr lang="cs-CZ" noProof="0" dirty="0" err="1"/>
              <a:t>aussim</a:t>
            </a:r>
            <a:r>
              <a:rPr lang="cs-CZ" dirty="0"/>
              <a:t>			                     </a:t>
            </a:r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66FA774B-88AC-4F8A-95E1-F04EC654DBF6}"/>
              </a:ext>
            </a:extLst>
          </p:cNvPr>
          <p:cNvCxnSpPr/>
          <p:nvPr userDrawn="1"/>
        </p:nvCxnSpPr>
        <p:spPr>
          <a:xfrm>
            <a:off x="6409184" y="4003491"/>
            <a:ext cx="0" cy="260793"/>
          </a:xfrm>
          <a:prstGeom prst="line">
            <a:avLst/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B3CFFC30-0420-44B1-8858-7C5A2765B9DF}"/>
              </a:ext>
            </a:extLst>
          </p:cNvPr>
          <p:cNvCxnSpPr/>
          <p:nvPr userDrawn="1"/>
        </p:nvCxnSpPr>
        <p:spPr>
          <a:xfrm>
            <a:off x="6768249" y="4003490"/>
            <a:ext cx="0" cy="260793"/>
          </a:xfrm>
          <a:prstGeom prst="line">
            <a:avLst/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58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Závě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353E62B-0529-488E-8E97-A92D3D0F3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bIns="144000"/>
          <a:lstStyle>
            <a:lvl1pPr>
              <a:defRPr sz="11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C30E85F-03A9-4DC3-A879-6F4150C8850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9341119-8629-4206-ABA6-3FAD83B87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25" y="6300056"/>
            <a:ext cx="4114800" cy="545244"/>
          </a:xfrm>
        </p:spPr>
        <p:txBody>
          <a:bodyPr bIns="144000"/>
          <a:lstStyle>
            <a:lvl1pPr>
              <a:defRPr sz="1100"/>
            </a:lvl1pPr>
          </a:lstStyle>
          <a:p>
            <a:r>
              <a:rPr lang="cs-CZ" dirty="0"/>
              <a:t>Název kapitoly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F488C2-8778-47E7-B90B-90C218F51B4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-1" y="1390650"/>
            <a:ext cx="11286655" cy="4786314"/>
          </a:xfrm>
        </p:spPr>
        <p:txBody>
          <a:bodyPr lIns="64800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179996">
              <a:lnSpc>
                <a:spcPts val="19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cs-CZ" dirty="0"/>
              <a:t>Text závěru zarovnán doleva, bez dělení slov.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r>
              <a:rPr lang="cs-CZ" dirty="0" err="1"/>
              <a:t>noestiatur</a:t>
            </a:r>
            <a:r>
              <a:rPr lang="cs-CZ" dirty="0"/>
              <a:t>?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r>
              <a:rPr lang="cs-CZ" dirty="0" err="1"/>
              <a:t>noestiatur</a:t>
            </a:r>
            <a:r>
              <a:rPr lang="cs-CZ" dirty="0"/>
              <a:t>?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r>
              <a:rPr lang="cs-CZ" dirty="0" err="1"/>
              <a:t>noestiatur</a:t>
            </a:r>
            <a:r>
              <a:rPr lang="cs-CZ" dirty="0"/>
              <a:t>?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r>
              <a:rPr lang="cs-CZ" dirty="0" err="1"/>
              <a:t>noestiatur</a:t>
            </a:r>
            <a:r>
              <a:rPr lang="cs-CZ" dirty="0"/>
              <a:t>? 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60B06C-FBB9-4787-A454-BA11993B2F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5" y="438151"/>
            <a:ext cx="10506075" cy="952500"/>
          </a:xfrm>
        </p:spPr>
        <p:txBody>
          <a:bodyPr lIns="648000" bIns="0"/>
          <a:lstStyle>
            <a:lvl1pPr>
              <a:defRPr sz="33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Závěr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8054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ěkuj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CC11B805-2AB4-708C-BD64-60A01A6403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-1"/>
            <a:ext cx="12190316" cy="685705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560B06C-FBB9-4787-A454-BA11993B2F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4" y="2109458"/>
            <a:ext cx="9631203" cy="896293"/>
          </a:xfrm>
        </p:spPr>
        <p:txBody>
          <a:bodyPr lIns="684000"/>
          <a:lstStyle>
            <a:lvl1pPr>
              <a:defRPr sz="3300" cap="all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Děkujeme za pozornost</a:t>
            </a:r>
            <a:endParaRPr lang="en-GB" dirty="0"/>
          </a:p>
        </p:txBody>
      </p:sp>
      <p:sp>
        <p:nvSpPr>
          <p:cNvPr id="12" name="Zástupný obsah 3">
            <a:extLst>
              <a:ext uri="{FF2B5EF4-FFF2-40B4-BE49-F238E27FC236}">
                <a16:creationId xmlns:a16="http://schemas.microsoft.com/office/drawing/2014/main" id="{F90F6FC8-EB83-457D-B733-07515518D28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65" y="3626757"/>
            <a:ext cx="8713695" cy="1052639"/>
          </a:xfrm>
        </p:spPr>
        <p:txBody>
          <a:bodyPr lIns="648000" tIns="72000"/>
          <a:lstStyle>
            <a:lvl1pPr marL="0" indent="0">
              <a:lnSpc>
                <a:spcPts val="1920"/>
              </a:lnSpc>
              <a:spcBef>
                <a:spcPts val="0"/>
              </a:spcBef>
              <a:buNone/>
              <a:defRPr sz="16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40"/>
              </a:lnSpc>
              <a:spcBef>
                <a:spcPts val="200"/>
              </a:spcBef>
              <a:buClr>
                <a:schemeClr val="tx2"/>
              </a:buClr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9991" indent="-179996">
              <a:lnSpc>
                <a:spcPts val="1900"/>
              </a:lnSpc>
              <a:buClr>
                <a:schemeClr val="tx2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cs-CZ" dirty="0"/>
              <a:t>Ing. Mgr. Bc. Jméno Příjmení, Ph.D.</a:t>
            </a:r>
          </a:p>
          <a:p>
            <a:pPr lvl="1"/>
            <a:r>
              <a:rPr lang="cs-CZ" dirty="0"/>
              <a:t>Quis et </a:t>
            </a:r>
            <a:r>
              <a:rPr lang="cs-CZ" dirty="0" err="1"/>
              <a:t>venimin</a:t>
            </a:r>
            <a:r>
              <a:rPr lang="cs-CZ" dirty="0"/>
              <a:t>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et</a:t>
            </a:r>
            <a:r>
              <a:rPr lang="cs-CZ" dirty="0"/>
              <a:t> </a:t>
            </a:r>
            <a:r>
              <a:rPr lang="cs-CZ" dirty="0" err="1"/>
              <a:t>volecusandit</a:t>
            </a:r>
            <a:r>
              <a:rPr lang="cs-CZ" dirty="0"/>
              <a:t>. </a:t>
            </a:r>
            <a:br>
              <a:rPr lang="cs-CZ" dirty="0"/>
            </a:br>
            <a:r>
              <a:rPr lang="cs-CZ" dirty="0" err="1"/>
              <a:t>Venimin</a:t>
            </a:r>
            <a:r>
              <a:rPr lang="cs-CZ" dirty="0"/>
              <a:t> </a:t>
            </a:r>
            <a:r>
              <a:rPr lang="cs-CZ" dirty="0" err="1"/>
              <a:t>munquam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et</a:t>
            </a:r>
            <a:r>
              <a:rPr lang="cs-CZ" dirty="0"/>
              <a:t> </a:t>
            </a:r>
            <a:r>
              <a:rPr lang="cs-CZ" dirty="0" err="1"/>
              <a:t>volecusandit</a:t>
            </a:r>
            <a:r>
              <a:rPr lang="cs-CZ" dirty="0"/>
              <a:t>. </a:t>
            </a:r>
          </a:p>
        </p:txBody>
      </p:sp>
      <p:sp>
        <p:nvSpPr>
          <p:cNvPr id="7" name="Zástupný symbol pro zápatí 4">
            <a:extLst>
              <a:ext uri="{FF2B5EF4-FFF2-40B4-BE49-F238E27FC236}">
                <a16:creationId xmlns:a16="http://schemas.microsoft.com/office/drawing/2014/main" id="{BE4E356F-5034-442E-B93C-F60F420A4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8731" y="5396853"/>
            <a:ext cx="2495551" cy="279301"/>
          </a:xfrm>
        </p:spPr>
        <p:txBody>
          <a:bodyPr lIns="0" bIns="46800" anchor="ctr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cs-CZ" dirty="0"/>
              <a:t>+111 123 456 789</a:t>
            </a:r>
            <a:endParaRPr lang="en-GB" baseline="30000" dirty="0"/>
          </a:p>
        </p:txBody>
      </p:sp>
      <p:sp>
        <p:nvSpPr>
          <p:cNvPr id="11" name="Zástupný symbol pro zápatí 4">
            <a:extLst>
              <a:ext uri="{FF2B5EF4-FFF2-40B4-BE49-F238E27FC236}">
                <a16:creationId xmlns:a16="http://schemas.microsoft.com/office/drawing/2014/main" id="{77E28A7D-CAD0-4479-A90D-F79AACD542E8}"/>
              </a:ext>
            </a:extLst>
          </p:cNvPr>
          <p:cNvSpPr txBox="1">
            <a:spLocks/>
          </p:cNvSpPr>
          <p:nvPr userDrawn="1"/>
        </p:nvSpPr>
        <p:spPr>
          <a:xfrm>
            <a:off x="1278736" y="6084875"/>
            <a:ext cx="2495549" cy="400802"/>
          </a:xfrm>
          <a:prstGeom prst="rect">
            <a:avLst/>
          </a:prstGeom>
        </p:spPr>
        <p:txBody>
          <a:bodyPr vert="horz" lIns="0" tIns="45720" rIns="0" bIns="46800" rtlCol="0" anchor="ctr" anchorCtr="0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1600" dirty="0">
                <a:solidFill>
                  <a:schemeClr val="bg1"/>
                </a:solidFill>
              </a:rPr>
              <a:t>www.sofaredu.eu</a:t>
            </a:r>
            <a:endParaRPr lang="en-GB" sz="1600" baseline="30000" dirty="0">
              <a:solidFill>
                <a:schemeClr val="bg1"/>
              </a:solidFill>
            </a:endParaRPr>
          </a:p>
        </p:txBody>
      </p:sp>
      <p:sp>
        <p:nvSpPr>
          <p:cNvPr id="14" name="Zástupný obsah 3">
            <a:extLst>
              <a:ext uri="{FF2B5EF4-FFF2-40B4-BE49-F238E27FC236}">
                <a16:creationId xmlns:a16="http://schemas.microsoft.com/office/drawing/2014/main" id="{369BAC2E-75B1-46B3-BAEB-6B87FE668C5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1280974" y="5685202"/>
            <a:ext cx="2495549" cy="400802"/>
          </a:xfrm>
        </p:spPr>
        <p:txBody>
          <a:bodyPr lIns="0" tIns="7200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cs-CZ" sz="1600" b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lnSpc>
                <a:spcPts val="1440"/>
              </a:lnSpc>
              <a:spcBef>
                <a:spcPts val="0"/>
              </a:spcBef>
              <a:buClr>
                <a:schemeClr val="tx2"/>
              </a:buClr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9991" indent="-179996">
              <a:lnSpc>
                <a:spcPts val="1900"/>
              </a:lnSpc>
              <a:buClr>
                <a:schemeClr val="tx2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cs-CZ" dirty="0"/>
              <a:t>jméno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@mail.com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4472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353E62B-0529-488E-8E97-A92D3D0F3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05315" y="6300063"/>
            <a:ext cx="2477160" cy="545243"/>
          </a:xfrm>
        </p:spPr>
        <p:txBody>
          <a:bodyPr bIns="144000"/>
          <a:lstStyle>
            <a:lvl1pPr>
              <a:defRPr sz="11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C30E85F-03A9-4DC3-A879-6F4150C8850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9341119-8629-4206-ABA6-3FAD83B87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25" y="6300056"/>
            <a:ext cx="4114800" cy="545244"/>
          </a:xfrm>
        </p:spPr>
        <p:txBody>
          <a:bodyPr bIns="144000"/>
          <a:lstStyle>
            <a:lvl1pPr>
              <a:defRPr sz="1100"/>
            </a:lvl1pPr>
          </a:lstStyle>
          <a:p>
            <a:r>
              <a:rPr lang="cs-CZ" dirty="0"/>
              <a:t>Název kapitoly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F488C2-8778-47E7-B90B-90C218F51B4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1602463"/>
            <a:ext cx="12192000" cy="4574500"/>
          </a:xfrm>
        </p:spPr>
        <p:txBody>
          <a:bodyPr lIns="648000" tIns="0" rIns="0" bIns="0"/>
          <a:lstStyle>
            <a:lvl1pPr marL="0" indent="0">
              <a:lnSpc>
                <a:spcPts val="2700"/>
              </a:lnSpc>
              <a:spcBef>
                <a:spcPts val="0"/>
              </a:spcBef>
              <a:buNone/>
              <a:defRPr lang="cs-CZ" sz="2300" kern="120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marR="0" indent="-179996" algn="l" defTabSz="432000" rtl="0" eaLnBrk="1" fontAlgn="auto" latinLnBrk="0" hangingPunct="1">
              <a:lnSpc>
                <a:spcPts val="192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>
                <a:tab pos="432000" algn="r"/>
              </a:tabLst>
              <a:defRPr lang="cs-CZ" sz="170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cs-CZ" noProof="0" dirty="0"/>
              <a:t>Kapitola 1 							                    </a:t>
            </a:r>
          </a:p>
          <a:p>
            <a:pPr lvl="1"/>
            <a:r>
              <a:rPr lang="cs-CZ" noProof="0" dirty="0" err="1"/>
              <a:t>Quis</a:t>
            </a:r>
            <a:r>
              <a:rPr lang="cs-CZ" noProof="0" dirty="0"/>
              <a:t> et venim </a:t>
            </a:r>
            <a:r>
              <a:rPr lang="cs-CZ" noProof="0" dirty="0" err="1"/>
              <a:t>numquam</a:t>
            </a:r>
            <a:r>
              <a:rPr lang="cs-CZ" noProof="0" dirty="0"/>
              <a:t> </a:t>
            </a:r>
            <a:r>
              <a:rPr lang="cs-CZ" noProof="0" dirty="0" err="1"/>
              <a:t>rera</a:t>
            </a:r>
            <a:r>
              <a:rPr lang="cs-CZ" noProof="0" dirty="0"/>
              <a:t> </a:t>
            </a:r>
            <a:r>
              <a:rPr lang="cs-CZ" noProof="0" dirty="0" err="1"/>
              <a:t>cus</a:t>
            </a:r>
            <a:r>
              <a:rPr lang="cs-CZ" noProof="0" dirty="0"/>
              <a:t> </a:t>
            </a:r>
            <a:r>
              <a:rPr lang="cs-CZ" noProof="0" dirty="0" err="1"/>
              <a:t>eliam</a:t>
            </a:r>
            <a:r>
              <a:rPr lang="cs-CZ" noProof="0" dirty="0"/>
              <a:t> et </a:t>
            </a:r>
            <a:r>
              <a:rPr lang="cs-CZ" noProof="0" dirty="0" err="1"/>
              <a:t>et</a:t>
            </a:r>
            <a:r>
              <a:rPr lang="cs-CZ" noProof="0" dirty="0"/>
              <a:t> </a:t>
            </a:r>
            <a:r>
              <a:rPr lang="cs-CZ" noProof="0" dirty="0" err="1"/>
              <a:t>volecusandit</a:t>
            </a:r>
            <a:r>
              <a:rPr lang="cs-CZ" noProof="0" dirty="0"/>
              <a:t> 					2	              </a:t>
            </a:r>
          </a:p>
          <a:p>
            <a:pPr lvl="1"/>
            <a:r>
              <a:rPr lang="cs-CZ" noProof="0" dirty="0" err="1"/>
              <a:t>Quis</a:t>
            </a:r>
            <a:r>
              <a:rPr lang="cs-CZ" noProof="0" dirty="0"/>
              <a:t> et venim </a:t>
            </a:r>
            <a:r>
              <a:rPr lang="cs-CZ" noProof="0" dirty="0" err="1"/>
              <a:t>numquam</a:t>
            </a:r>
            <a:r>
              <a:rPr lang="cs-CZ" noProof="0" dirty="0"/>
              <a:t> </a:t>
            </a:r>
            <a:r>
              <a:rPr lang="cs-CZ" noProof="0" dirty="0" err="1"/>
              <a:t>rera</a:t>
            </a:r>
            <a:r>
              <a:rPr lang="cs-CZ" noProof="0" dirty="0"/>
              <a:t> </a:t>
            </a:r>
            <a:r>
              <a:rPr lang="cs-CZ" noProof="0" dirty="0" err="1"/>
              <a:t>cus</a:t>
            </a:r>
            <a:r>
              <a:rPr lang="cs-CZ" noProof="0" dirty="0"/>
              <a:t> </a:t>
            </a:r>
            <a:r>
              <a:rPr lang="cs-CZ" noProof="0" dirty="0" err="1"/>
              <a:t>eliam</a:t>
            </a:r>
            <a:r>
              <a:rPr lang="cs-CZ" noProof="0" dirty="0"/>
              <a:t> et </a:t>
            </a:r>
            <a:r>
              <a:rPr lang="cs-CZ" noProof="0" dirty="0" err="1"/>
              <a:t>et</a:t>
            </a:r>
            <a:r>
              <a:rPr lang="cs-CZ" noProof="0" dirty="0"/>
              <a:t> </a:t>
            </a:r>
            <a:r>
              <a:rPr lang="cs-CZ" noProof="0" dirty="0" err="1"/>
              <a:t>volecusandit</a:t>
            </a:r>
            <a:r>
              <a:rPr lang="cs-CZ" noProof="0" dirty="0"/>
              <a:t> 					3	               </a:t>
            </a:r>
          </a:p>
          <a:p>
            <a:pPr lvl="1"/>
            <a:endParaRPr lang="cs-CZ" noProof="0" dirty="0"/>
          </a:p>
          <a:p>
            <a:pPr lvl="0"/>
            <a:r>
              <a:rPr lang="cs-CZ" noProof="0" dirty="0"/>
              <a:t>Kapitola 2</a:t>
            </a:r>
          </a:p>
          <a:p>
            <a:pPr lvl="1"/>
            <a:r>
              <a:rPr lang="cs-CZ" noProof="0" dirty="0" err="1"/>
              <a:t>Quis</a:t>
            </a:r>
            <a:r>
              <a:rPr lang="cs-CZ" noProof="0" dirty="0"/>
              <a:t> et venim </a:t>
            </a:r>
            <a:r>
              <a:rPr lang="cs-CZ" noProof="0" dirty="0" err="1"/>
              <a:t>numquam</a:t>
            </a:r>
            <a:r>
              <a:rPr lang="cs-CZ" dirty="0"/>
              <a:t>													6																		               		                                    	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60B06C-FBB9-4787-A454-BA11993B2F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5" y="681043"/>
            <a:ext cx="10506075" cy="804863"/>
          </a:xfrm>
        </p:spPr>
        <p:txBody>
          <a:bodyPr lIns="648000">
            <a:noAutofit/>
          </a:bodyPr>
          <a:lstStyle>
            <a:lvl1pPr>
              <a:lnSpc>
                <a:spcPts val="3400"/>
              </a:lnSpc>
              <a:defRPr sz="33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obsah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7189509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ázev a podtitul kapito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33E59F8E-8BA2-AC2E-4569-77CAD69219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Zástupný obsah 3">
            <a:extLst>
              <a:ext uri="{FF2B5EF4-FFF2-40B4-BE49-F238E27FC236}">
                <a16:creationId xmlns:a16="http://schemas.microsoft.com/office/drawing/2014/main" id="{BAC84FFF-E2DC-4583-9616-9A8CA883E47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" y="809625"/>
            <a:ext cx="10079521" cy="3481718"/>
          </a:xfrm>
        </p:spPr>
        <p:txBody>
          <a:bodyPr lIns="648000" tIns="72000">
            <a:noAutofit/>
          </a:bodyPr>
          <a:lstStyle>
            <a:lvl1pPr marL="0" indent="0">
              <a:lnSpc>
                <a:spcPts val="3400"/>
              </a:lnSpc>
              <a:spcBef>
                <a:spcPts val="0"/>
              </a:spcBef>
              <a:buNone/>
              <a:defRPr sz="33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3400"/>
              </a:lnSpc>
              <a:spcBef>
                <a:spcPts val="3400"/>
              </a:spcBef>
              <a:buClr>
                <a:schemeClr val="tx2"/>
              </a:buClr>
              <a:buFontTx/>
              <a:buNone/>
              <a:defRPr sz="33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9991" indent="-179996">
              <a:lnSpc>
                <a:spcPts val="1900"/>
              </a:lnSpc>
              <a:buClr>
                <a:schemeClr val="tx2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cs-CZ" dirty="0"/>
              <a:t>Název kapitoly </a:t>
            </a:r>
            <a:r>
              <a:rPr lang="cs-CZ" dirty="0" err="1"/>
              <a:t>faci</a:t>
            </a:r>
            <a:br>
              <a:rPr lang="cs-CZ" dirty="0"/>
            </a:br>
            <a:r>
              <a:rPr lang="cs-CZ" dirty="0" err="1"/>
              <a:t>cuptatiaes</a:t>
            </a:r>
            <a:r>
              <a:rPr lang="cs-CZ" dirty="0"/>
              <a:t> sum </a:t>
            </a:r>
            <a:r>
              <a:rPr lang="cs-CZ" dirty="0" err="1"/>
              <a:t>velignam</a:t>
            </a:r>
            <a:r>
              <a:rPr lang="cs-CZ" dirty="0"/>
              <a:t> , </a:t>
            </a:r>
            <a:r>
              <a:rPr lang="cs-CZ" dirty="0" err="1"/>
              <a:t>quam</a:t>
            </a:r>
            <a:r>
              <a:rPr lang="cs-CZ" dirty="0"/>
              <a:t>, </a:t>
            </a:r>
            <a:r>
              <a:rPr lang="cs-CZ" dirty="0" err="1"/>
              <a:t>occuturem</a:t>
            </a:r>
            <a:r>
              <a:rPr lang="cs-CZ" dirty="0"/>
              <a:t>. Ed qui cese </a:t>
            </a:r>
            <a:r>
              <a:rPr lang="cs-CZ" dirty="0" err="1"/>
              <a:t>voluptaspero</a:t>
            </a:r>
            <a:r>
              <a:rPr lang="cs-CZ" dirty="0"/>
              <a:t> </a:t>
            </a:r>
            <a:r>
              <a:rPr lang="cs-CZ" dirty="0" err="1"/>
              <a:t>ovitaquaspiet</a:t>
            </a:r>
            <a:r>
              <a:rPr lang="cs-CZ" dirty="0"/>
              <a:t> </a:t>
            </a:r>
            <a:r>
              <a:rPr lang="cs-CZ" dirty="0" err="1"/>
              <a:t>derumetur</a:t>
            </a:r>
            <a:endParaRPr lang="cs-CZ" dirty="0"/>
          </a:p>
          <a:p>
            <a:pPr lvl="1"/>
            <a:r>
              <a:rPr lang="cs-CZ" dirty="0"/>
              <a:t>Podtitul kapitoly </a:t>
            </a:r>
            <a:r>
              <a:rPr lang="cs-CZ" dirty="0" err="1"/>
              <a:t>faci</a:t>
            </a:r>
            <a:r>
              <a:rPr lang="cs-CZ" dirty="0"/>
              <a:t> </a:t>
            </a:r>
            <a:r>
              <a:rPr lang="cs-CZ" dirty="0" err="1"/>
              <a:t>cuptatiaes</a:t>
            </a:r>
            <a:r>
              <a:rPr lang="cs-CZ" dirty="0"/>
              <a:t> sum</a:t>
            </a:r>
            <a:br>
              <a:rPr lang="cs-CZ" dirty="0"/>
            </a:br>
            <a:r>
              <a:rPr lang="cs-CZ" dirty="0"/>
              <a:t>Ovitaquaspiet </a:t>
            </a:r>
            <a:r>
              <a:rPr lang="cs-CZ" dirty="0" err="1"/>
              <a:t>derumetur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3409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FA0B27-6ED7-46DC-928E-66AD9466D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9134" y="668343"/>
            <a:ext cx="10453732" cy="1022351"/>
          </a:xfrm>
        </p:spPr>
        <p:txBody>
          <a:bodyPr lIns="0" tIns="46800" anchor="t" anchorCtr="0">
            <a:noAutofit/>
          </a:bodyPr>
          <a:lstStyle>
            <a:lvl1pPr>
              <a:lnSpc>
                <a:spcPts val="3400"/>
              </a:lnSpc>
              <a:defRPr sz="31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Název maximálně na dva řádky, zarovnání doleva, </a:t>
            </a:r>
            <a:endParaRPr lang="en-GB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5B17FB6-4048-47C1-924A-87EC6070A8C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69133" y="1801081"/>
            <a:ext cx="5147792" cy="703994"/>
          </a:xfrm>
        </p:spPr>
        <p:txBody>
          <a:bodyPr lIns="0" anchor="t" anchorCtr="0">
            <a:noAutofit/>
          </a:bodyPr>
          <a:lstStyle>
            <a:lvl1pPr marL="0" indent="0">
              <a:lnSpc>
                <a:spcPts val="2500"/>
              </a:lnSpc>
              <a:buNone/>
              <a:defRPr sz="22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 dirty="0"/>
              <a:t>Text ve čtyřech úrovních s odrážkami a nadpisem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E842DC3-9484-4CEE-913A-81B2CD9E1E3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69133" y="2505075"/>
            <a:ext cx="5147792" cy="3684588"/>
          </a:xfrm>
        </p:spPr>
        <p:txBody>
          <a:bodyPr lIns="0" tIns="72000"/>
          <a:lstStyle>
            <a:lvl1pPr marL="0" indent="0">
              <a:lnSpc>
                <a:spcPts val="2400"/>
              </a:lnSpc>
              <a:spcBef>
                <a:spcPts val="500"/>
              </a:spcBef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9996" indent="-179996">
              <a:lnSpc>
                <a:spcPts val="2100"/>
              </a:lnSpc>
              <a:spcBef>
                <a:spcPts val="800"/>
              </a:spcBef>
              <a:buClr>
                <a:schemeClr val="accent1"/>
              </a:buClr>
              <a:defRPr sz="17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9991" indent="-107997">
              <a:lnSpc>
                <a:spcPts val="1900"/>
              </a:lnSpc>
              <a:spcBef>
                <a:spcPts val="1000"/>
              </a:spcBef>
              <a:buClr>
                <a:schemeClr val="accent1"/>
              </a:buClr>
              <a:defRPr sz="15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cs-CZ" dirty="0"/>
              <a:t>Facercipid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r>
              <a:rPr lang="cs-CZ" dirty="0" err="1"/>
              <a:t>nonestiatur</a:t>
            </a:r>
            <a:r>
              <a:rPr lang="cs-CZ" dirty="0"/>
              <a:t>?</a:t>
            </a:r>
          </a:p>
          <a:p>
            <a:pPr lvl="1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colecusandit</a:t>
            </a:r>
            <a:endParaRPr lang="cs-CZ" dirty="0"/>
          </a:p>
          <a:p>
            <a:pPr lvl="2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colecusandit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BCEAD2E-F707-43D2-8D8F-E58D870FC88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38876" y="1801085"/>
            <a:ext cx="5083989" cy="703995"/>
          </a:xfrm>
        </p:spPr>
        <p:txBody>
          <a:bodyPr lIns="90000" anchor="t" anchorCtr="0">
            <a:noAutofit/>
          </a:bodyPr>
          <a:lstStyle>
            <a:lvl1pPr marL="0" indent="0">
              <a:buNone/>
              <a:defRPr lang="cs-CZ" sz="2200" b="1" kern="120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 dirty="0"/>
              <a:t>Text ve čtyřech úrovních s odrážkami a nadpisem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9338068-75F5-4F42-BF5E-AA894F26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00056"/>
            <a:ext cx="4114800" cy="545244"/>
          </a:xfrm>
        </p:spPr>
        <p:txBody>
          <a:bodyPr/>
          <a:lstStyle/>
          <a:p>
            <a:r>
              <a:rPr lang="cs-CZ" dirty="0"/>
              <a:t>Název kapitoly</a:t>
            </a:r>
            <a:endParaRPr lang="en-GB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9463016-F6C9-4C00-BAD3-F9F079206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2" name="Zástupný obsah 3">
            <a:extLst>
              <a:ext uri="{FF2B5EF4-FFF2-40B4-BE49-F238E27FC236}">
                <a16:creationId xmlns:a16="http://schemas.microsoft.com/office/drawing/2014/main" id="{4592D0E3-54C9-4D4A-A57D-3C81EFF49AB3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38878" y="2505074"/>
            <a:ext cx="5083989" cy="3684588"/>
          </a:xfrm>
        </p:spPr>
        <p:txBody>
          <a:bodyPr lIns="90000" tIns="72000"/>
          <a:lstStyle>
            <a:lvl1pPr marL="0" indent="0">
              <a:lnSpc>
                <a:spcPts val="2400"/>
              </a:lnSpc>
              <a:spcBef>
                <a:spcPts val="500"/>
              </a:spcBef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9996" indent="-179996">
              <a:lnSpc>
                <a:spcPts val="2100"/>
              </a:lnSpc>
              <a:spcBef>
                <a:spcPts val="800"/>
              </a:spcBef>
              <a:buClr>
                <a:schemeClr val="accent1"/>
              </a:buClr>
              <a:defRPr sz="17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9991" indent="-107997">
              <a:lnSpc>
                <a:spcPts val="1900"/>
              </a:lnSpc>
              <a:spcBef>
                <a:spcPts val="1000"/>
              </a:spcBef>
              <a:buClr>
                <a:schemeClr val="accent1"/>
              </a:buClr>
              <a:defRPr sz="15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cs-CZ" dirty="0"/>
              <a:t>Facercipid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br>
              <a:rPr lang="cs-CZ" dirty="0"/>
            </a:br>
            <a:r>
              <a:rPr lang="cs-CZ" dirty="0" err="1"/>
              <a:t>nonestiatur</a:t>
            </a:r>
            <a:r>
              <a:rPr lang="cs-CZ" dirty="0"/>
              <a:t>?</a:t>
            </a:r>
          </a:p>
          <a:p>
            <a:pPr lvl="1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colecusandit</a:t>
            </a:r>
            <a:endParaRPr lang="cs-CZ" dirty="0"/>
          </a:p>
          <a:p>
            <a:pPr lvl="2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et </a:t>
            </a:r>
            <a:r>
              <a:rPr lang="cs-CZ" dirty="0" err="1"/>
              <a:t>colecusandit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2548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FA0B27-6ED7-46DC-928E-66AD9466D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919" y="668340"/>
            <a:ext cx="10541821" cy="646113"/>
          </a:xfrm>
        </p:spPr>
        <p:txBody>
          <a:bodyPr lIns="0" tIns="46800" anchor="t" anchorCtr="0">
            <a:normAutofit/>
          </a:bodyPr>
          <a:lstStyle>
            <a:lvl1pPr>
              <a:lnSpc>
                <a:spcPts val="3400"/>
              </a:lnSpc>
              <a:defRPr sz="31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Jednořádkový nadpis</a:t>
            </a:r>
            <a:endParaRPr lang="en-GB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5B17FB6-4048-47C1-924A-87EC6070A8C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2918" y="1754016"/>
            <a:ext cx="5184007" cy="723900"/>
          </a:xfrm>
        </p:spPr>
        <p:txBody>
          <a:bodyPr lIns="0" anchor="t" anchorCtr="0">
            <a:no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2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 dirty="0"/>
              <a:t>Text ve čtyřech úrovních, </a:t>
            </a:r>
            <a:br>
              <a:rPr lang="cs-CZ" dirty="0"/>
            </a:br>
            <a:r>
              <a:rPr lang="cs-CZ" dirty="0"/>
              <a:t>s odrážkami a nadpisem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E842DC3-9484-4CEE-913A-81B2CD9E1E3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2917" y="2505075"/>
            <a:ext cx="5184008" cy="3684588"/>
          </a:xfrm>
        </p:spPr>
        <p:txBody>
          <a:bodyPr lIns="0" tIns="1800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9996" indent="-179996">
              <a:lnSpc>
                <a:spcPts val="2400"/>
              </a:lnSpc>
              <a:spcBef>
                <a:spcPts val="800"/>
              </a:spcBef>
              <a:buClr>
                <a:schemeClr val="accent1"/>
              </a:buClr>
              <a:defRPr sz="17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9991" indent="-107997">
              <a:lnSpc>
                <a:spcPts val="1900"/>
              </a:lnSpc>
              <a:spcBef>
                <a:spcPts val="800"/>
              </a:spcBef>
              <a:buClr>
                <a:schemeClr val="accent1"/>
              </a:buClr>
              <a:defRPr sz="15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cs-CZ" dirty="0"/>
              <a:t>Facercipid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r>
              <a:rPr lang="cs-CZ" dirty="0" err="1"/>
              <a:t>nonestiatur</a:t>
            </a:r>
            <a:r>
              <a:rPr lang="cs-CZ" dirty="0"/>
              <a:t>?</a:t>
            </a:r>
          </a:p>
          <a:p>
            <a:pPr lvl="1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colecusandit</a:t>
            </a:r>
            <a:endParaRPr lang="cs-CZ" dirty="0"/>
          </a:p>
          <a:p>
            <a:pPr lvl="2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colecusandit</a:t>
            </a: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FD2BC6B-98A3-4DEB-BB65-3D03E5274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79343" y="1781175"/>
            <a:ext cx="4979740" cy="2571750"/>
          </a:xfrm>
        </p:spPr>
        <p:txBody>
          <a:bodyPr lIns="0" tIns="0" rIns="0" bIns="0"/>
          <a:lstStyle>
            <a:lvl1pPr marL="0" indent="0">
              <a:buNone/>
              <a:defRPr lang="cs-CZ" sz="2000" kern="1200" dirty="0" smtClean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62896" indent="-342891">
              <a:defRPr lang="cs-CZ" sz="17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22887" indent="-342891">
              <a:defRPr lang="cs-CZ" sz="15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</a:lstStyle>
          <a:p>
            <a:pPr marL="0" lvl="0" indent="0" algn="l" defTabSz="914377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de-DE"/>
              <a:t>Formatvorlagen des Textmasters bearbeiten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9338068-75F5-4F42-BF5E-AA894F26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00056"/>
            <a:ext cx="4114800" cy="545244"/>
          </a:xfrm>
        </p:spPr>
        <p:txBody>
          <a:bodyPr/>
          <a:lstStyle/>
          <a:p>
            <a:r>
              <a:rPr lang="cs-CZ" dirty="0"/>
              <a:t>Název kapitoly</a:t>
            </a:r>
            <a:endParaRPr lang="en-GB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9463016-F6C9-4C00-BAD3-F9F079206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E2E1B9AD-2DE2-42E0-BF51-A12EAFBDC25E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315076" y="4412316"/>
            <a:ext cx="5059665" cy="885600"/>
          </a:xfrm>
        </p:spPr>
        <p:txBody>
          <a:bodyPr lIns="90000" tIns="46800" rIns="0" bIns="0">
            <a:noAutofit/>
          </a:bodyPr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5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4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cs-CZ" dirty="0"/>
              <a:t>Popiska měla by být krátká, bez dělení slov, </a:t>
            </a:r>
            <a:br>
              <a:rPr lang="cs-CZ" dirty="0"/>
            </a:br>
            <a:r>
              <a:rPr lang="cs-CZ" dirty="0"/>
              <a:t>zarovnána doleva. Maximálně 3 řádky. </a:t>
            </a:r>
            <a:br>
              <a:rPr lang="cs-CZ" dirty="0"/>
            </a:br>
            <a:r>
              <a:rPr lang="cs-CZ" dirty="0" err="1"/>
              <a:t>Eque</a:t>
            </a:r>
            <a:r>
              <a:rPr lang="cs-CZ" dirty="0"/>
              <a:t> </a:t>
            </a:r>
            <a:r>
              <a:rPr lang="cs-CZ" dirty="0" err="1"/>
              <a:t>quunt</a:t>
            </a:r>
            <a:r>
              <a:rPr lang="cs-CZ" dirty="0"/>
              <a:t>.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4323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FA0B27-6ED7-46DC-928E-66AD9466D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991" y="668340"/>
            <a:ext cx="10529749" cy="646113"/>
          </a:xfrm>
        </p:spPr>
        <p:txBody>
          <a:bodyPr lIns="0" tIns="46800" anchor="t" anchorCtr="0">
            <a:normAutofit/>
          </a:bodyPr>
          <a:lstStyle>
            <a:lvl1pPr>
              <a:lnSpc>
                <a:spcPts val="3400"/>
              </a:lnSpc>
              <a:defRPr sz="31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Jednořádkový nadpis </a:t>
            </a:r>
            <a:endParaRPr lang="en-GB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5B17FB6-4048-47C1-924A-87EC6070A8C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44990" y="1753072"/>
            <a:ext cx="5171935" cy="742950"/>
          </a:xfrm>
        </p:spPr>
        <p:txBody>
          <a:bodyPr lIns="0" anchor="t" anchorCtr="0">
            <a:no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2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 dirty="0"/>
              <a:t>Text ve čtyřech úrovních, s odrážkami a nadpisem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E842DC3-9484-4CEE-913A-81B2CD9E1E3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44989" y="2505075"/>
            <a:ext cx="5171936" cy="3684588"/>
          </a:xfrm>
        </p:spPr>
        <p:txBody>
          <a:bodyPr lIns="0" tIns="1800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9996" indent="-179996">
              <a:lnSpc>
                <a:spcPts val="2400"/>
              </a:lnSpc>
              <a:spcBef>
                <a:spcPts val="800"/>
              </a:spcBef>
              <a:buClr>
                <a:schemeClr val="accent1"/>
              </a:buClr>
              <a:defRPr sz="17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9991" indent="-107997">
              <a:lnSpc>
                <a:spcPts val="1900"/>
              </a:lnSpc>
              <a:spcBef>
                <a:spcPts val="800"/>
              </a:spcBef>
              <a:buClr>
                <a:schemeClr val="accent1"/>
              </a:buClr>
              <a:defRPr sz="15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cs-CZ" dirty="0"/>
              <a:t>Facercipid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r>
              <a:rPr lang="cs-CZ" dirty="0" err="1"/>
              <a:t>nonestiatur</a:t>
            </a:r>
            <a:r>
              <a:rPr lang="cs-CZ" dirty="0"/>
              <a:t>?</a:t>
            </a:r>
          </a:p>
          <a:p>
            <a:pPr lvl="1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colecusandit</a:t>
            </a:r>
            <a:endParaRPr lang="cs-CZ" dirty="0"/>
          </a:p>
          <a:p>
            <a:pPr lvl="2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colecusandit</a:t>
            </a: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FD2BC6B-98A3-4DEB-BB65-3D03E5274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5076" y="1762126"/>
            <a:ext cx="5059665" cy="3438525"/>
          </a:xfrm>
        </p:spPr>
        <p:txBody>
          <a:bodyPr lIns="0" tIns="0" rIns="0" bIns="0"/>
          <a:lstStyle>
            <a:lvl1pPr marL="0" indent="0">
              <a:buNone/>
              <a:defRPr lang="cs-CZ" sz="2000" kern="1200" dirty="0" smtClean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62896" indent="-342891">
              <a:defRPr lang="cs-CZ" sz="17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22887" indent="-342891">
              <a:defRPr lang="cs-CZ" sz="15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</a:lstStyle>
          <a:p>
            <a:pPr marL="0" lvl="0" indent="0" algn="l" defTabSz="914377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de-DE"/>
              <a:t>Formatvorlagen des Textmasters bearbeiten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9338068-75F5-4F42-BF5E-AA894F26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00056"/>
            <a:ext cx="4114800" cy="545244"/>
          </a:xfrm>
        </p:spPr>
        <p:txBody>
          <a:bodyPr/>
          <a:lstStyle/>
          <a:p>
            <a:r>
              <a:rPr lang="cs-CZ" dirty="0"/>
              <a:t>Název kapitoly</a:t>
            </a:r>
            <a:endParaRPr lang="en-GB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9463016-F6C9-4C00-BAD3-F9F079206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E2E1B9AD-2DE2-42E0-BF51-A12EAFBDC25E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295728" y="5400675"/>
            <a:ext cx="5079013" cy="788988"/>
          </a:xfrm>
        </p:spPr>
        <p:txBody>
          <a:bodyPr lIns="36000" tIns="46800" rIns="0" bIns="0">
            <a:noAutofit/>
          </a:bodyPr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5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4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cs-CZ" dirty="0"/>
              <a:t>Popiska měla by být krátká, bez dělení slov, </a:t>
            </a:r>
            <a:br>
              <a:rPr lang="cs-CZ" dirty="0"/>
            </a:br>
            <a:r>
              <a:rPr lang="cs-CZ" dirty="0"/>
              <a:t>zarovnána doleva. Maximálně 3 řádky. </a:t>
            </a:r>
            <a:r>
              <a:rPr lang="cs-CZ" dirty="0" err="1"/>
              <a:t>Eque</a:t>
            </a:r>
            <a:r>
              <a:rPr lang="cs-CZ" dirty="0"/>
              <a:t> </a:t>
            </a:r>
            <a:r>
              <a:rPr lang="cs-CZ" dirty="0" err="1"/>
              <a:t>quunt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788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FA0B27-6ED7-46DC-928E-66AD9466D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991" y="668341"/>
            <a:ext cx="10529749" cy="974333"/>
          </a:xfrm>
        </p:spPr>
        <p:txBody>
          <a:bodyPr lIns="0" tIns="46800" anchor="t" anchorCtr="0">
            <a:normAutofit/>
          </a:bodyPr>
          <a:lstStyle>
            <a:lvl1pPr>
              <a:lnSpc>
                <a:spcPts val="3400"/>
              </a:lnSpc>
              <a:defRPr sz="31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název maximálně na dva řádky, zarovnání doleva</a:t>
            </a:r>
            <a:endParaRPr lang="en-GB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5B17FB6-4048-47C1-924A-87EC6070A8C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44990" y="1753072"/>
            <a:ext cx="5171935" cy="742950"/>
          </a:xfrm>
        </p:spPr>
        <p:txBody>
          <a:bodyPr lIns="0" anchor="t" anchorCtr="0">
            <a:no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2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 dirty="0"/>
              <a:t>Text ve čtyřech úrovních, s odrážkami a nadpisem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E842DC3-9484-4CEE-913A-81B2CD9E1E3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44989" y="2505075"/>
            <a:ext cx="5171936" cy="3684588"/>
          </a:xfrm>
        </p:spPr>
        <p:txBody>
          <a:bodyPr lIns="0" tIns="1800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9996" indent="-179996">
              <a:lnSpc>
                <a:spcPts val="2400"/>
              </a:lnSpc>
              <a:spcBef>
                <a:spcPts val="800"/>
              </a:spcBef>
              <a:buClr>
                <a:schemeClr val="accent1"/>
              </a:buClr>
              <a:defRPr sz="17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9991" indent="-107997">
              <a:lnSpc>
                <a:spcPts val="1900"/>
              </a:lnSpc>
              <a:spcBef>
                <a:spcPts val="800"/>
              </a:spcBef>
              <a:buClr>
                <a:schemeClr val="accent1"/>
              </a:buClr>
              <a:defRPr sz="15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cs-CZ" dirty="0"/>
              <a:t>Facercipid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r>
              <a:rPr lang="cs-CZ" dirty="0" err="1"/>
              <a:t>nonestiatur</a:t>
            </a:r>
            <a:r>
              <a:rPr lang="cs-CZ" dirty="0"/>
              <a:t>?</a:t>
            </a:r>
          </a:p>
          <a:p>
            <a:pPr lvl="1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colecusandit</a:t>
            </a:r>
            <a:endParaRPr lang="cs-CZ" dirty="0"/>
          </a:p>
          <a:p>
            <a:pPr lvl="2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colecusandit</a:t>
            </a: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FD2BC6B-98A3-4DEB-BB65-3D03E5274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5076" y="1762126"/>
            <a:ext cx="5059665" cy="3438525"/>
          </a:xfrm>
        </p:spPr>
        <p:txBody>
          <a:bodyPr lIns="0" tIns="0" rIns="0" bIns="0"/>
          <a:lstStyle>
            <a:lvl1pPr marL="0" indent="0">
              <a:buNone/>
              <a:defRPr lang="cs-CZ" sz="2000" kern="1200" dirty="0" smtClean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62896" indent="-342891">
              <a:defRPr lang="cs-CZ" sz="17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22887" indent="-342891">
              <a:defRPr lang="cs-CZ" sz="15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</a:lstStyle>
          <a:p>
            <a:pPr marL="0" lvl="0" indent="0" algn="l" defTabSz="914377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de-DE"/>
              <a:t>Formatvorlagen des Textmasters bearbeiten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9338068-75F5-4F42-BF5E-AA894F26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00056"/>
            <a:ext cx="4114800" cy="545244"/>
          </a:xfrm>
        </p:spPr>
        <p:txBody>
          <a:bodyPr/>
          <a:lstStyle/>
          <a:p>
            <a:r>
              <a:rPr lang="cs-CZ" dirty="0"/>
              <a:t>Název kapitoly</a:t>
            </a:r>
            <a:endParaRPr lang="en-GB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9463016-F6C9-4C00-BAD3-F9F079206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E2E1B9AD-2DE2-42E0-BF51-A12EAFBDC25E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295728" y="5400675"/>
            <a:ext cx="5079013" cy="788988"/>
          </a:xfrm>
        </p:spPr>
        <p:txBody>
          <a:bodyPr lIns="36000" tIns="46800" rIns="0" bIns="0">
            <a:noAutofit/>
          </a:bodyPr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5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4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cs-CZ" dirty="0"/>
              <a:t>Popiska měla by být krátká, bez dělení slov, </a:t>
            </a:r>
            <a:br>
              <a:rPr lang="cs-CZ" dirty="0"/>
            </a:br>
            <a:r>
              <a:rPr lang="cs-CZ" dirty="0"/>
              <a:t>zarovnána doleva. Maximálně 3 řádky. </a:t>
            </a:r>
            <a:r>
              <a:rPr lang="cs-CZ" dirty="0" err="1"/>
              <a:t>Eque</a:t>
            </a:r>
            <a:r>
              <a:rPr lang="cs-CZ" dirty="0"/>
              <a:t> </a:t>
            </a:r>
            <a:r>
              <a:rPr lang="cs-CZ" dirty="0" err="1"/>
              <a:t>quunt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2291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lká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9338068-75F5-4F42-BF5E-AA894F26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00056"/>
            <a:ext cx="4114800" cy="545244"/>
          </a:xfrm>
        </p:spPr>
        <p:txBody>
          <a:bodyPr/>
          <a:lstStyle/>
          <a:p>
            <a:r>
              <a:rPr lang="cs-CZ" dirty="0"/>
              <a:t>Název kapitoly</a:t>
            </a:r>
            <a:endParaRPr lang="en-GB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9463016-F6C9-4C00-BAD3-F9F079206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C30E85F-03A9-4DC3-A879-6F4150C8850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E2E1B9AD-2DE2-42E0-BF51-A12EAFBDC25E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81204" y="5438775"/>
            <a:ext cx="10493536" cy="545243"/>
          </a:xfrm>
        </p:spPr>
        <p:txBody>
          <a:bodyPr lIns="0" tIns="46800" rIns="0" bIns="0">
            <a:normAutofit/>
          </a:bodyPr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5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4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cs-CZ" dirty="0"/>
              <a:t>Popiska, měla by být krátká, bez dělení slov, zarovnána doleva. </a:t>
            </a:r>
            <a:r>
              <a:rPr lang="cs-CZ" dirty="0" err="1"/>
              <a:t>Eque</a:t>
            </a:r>
            <a:r>
              <a:rPr lang="cs-CZ" dirty="0"/>
              <a:t> </a:t>
            </a:r>
            <a:r>
              <a:rPr lang="cs-CZ" dirty="0" err="1"/>
              <a:t>quunt</a:t>
            </a:r>
            <a:r>
              <a:rPr lang="cs-CZ" dirty="0"/>
              <a:t>. Ne et </a:t>
            </a:r>
            <a:r>
              <a:rPr lang="cs-CZ" dirty="0" err="1"/>
              <a:t>illenih</a:t>
            </a:r>
            <a:r>
              <a:rPr lang="cs-CZ" dirty="0"/>
              <a:t> </a:t>
            </a:r>
            <a:r>
              <a:rPr lang="cs-CZ" dirty="0" err="1"/>
              <a:t>ictiam</a:t>
            </a:r>
            <a:r>
              <a:rPr lang="cs-CZ" dirty="0"/>
              <a:t> </a:t>
            </a:r>
            <a:r>
              <a:rPr lang="cs-CZ" dirty="0" err="1"/>
              <a:t>rem</a:t>
            </a:r>
            <a:r>
              <a:rPr lang="cs-CZ" dirty="0"/>
              <a:t>. Et plita </a:t>
            </a:r>
            <a:r>
              <a:rPr lang="cs-CZ" dirty="0" err="1"/>
              <a:t>sus</a:t>
            </a:r>
            <a:endParaRPr lang="cs-CZ" dirty="0"/>
          </a:p>
        </p:txBody>
      </p:sp>
      <p:sp>
        <p:nvSpPr>
          <p:cNvPr id="10" name="Zástupný obsah 11">
            <a:extLst>
              <a:ext uri="{FF2B5EF4-FFF2-40B4-BE49-F238E27FC236}">
                <a16:creationId xmlns:a16="http://schemas.microsoft.com/office/drawing/2014/main" id="{CA356CCC-F898-4B43-8EA0-2C9FD30598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81203" y="1876429"/>
            <a:ext cx="10493536" cy="34183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F483E421-82E4-4242-9E91-178B4AC74D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204" y="668343"/>
            <a:ext cx="10493536" cy="836079"/>
          </a:xfrm>
        </p:spPr>
        <p:txBody>
          <a:bodyPr lIns="0" tIns="46800" anchor="t" anchorCtr="0">
            <a:noAutofit/>
          </a:bodyPr>
          <a:lstStyle>
            <a:lvl1pPr>
              <a:lnSpc>
                <a:spcPts val="3400"/>
              </a:lnSpc>
              <a:defRPr sz="31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Název maximálně na dva řádky, zarovnání doleva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0957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ázev+text ve4 úrovn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73BB03D-30D0-4F9D-8CA1-257BD9779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00056"/>
            <a:ext cx="4114800" cy="545244"/>
          </a:xfrm>
        </p:spPr>
        <p:txBody>
          <a:bodyPr/>
          <a:lstStyle/>
          <a:p>
            <a:r>
              <a:rPr lang="cs-CZ" dirty="0"/>
              <a:t>Název kapitoly</a:t>
            </a:r>
            <a:endParaRPr lang="en-GB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425CB23-83F8-4E92-BCE7-5943D3DA4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‹#›</a:t>
            </a:fld>
            <a:endParaRPr lang="en-GB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8F8AA3EE-05A3-45B3-B7EA-9A4E5EDC3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204" y="668343"/>
            <a:ext cx="10429592" cy="1022351"/>
          </a:xfrm>
        </p:spPr>
        <p:txBody>
          <a:bodyPr lIns="0" tIns="46800" anchor="t" anchorCtr="0">
            <a:normAutofit/>
          </a:bodyPr>
          <a:lstStyle>
            <a:lvl1pPr>
              <a:lnSpc>
                <a:spcPts val="3400"/>
              </a:lnSpc>
              <a:defRPr sz="31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Název maximálně na dva řádky, zarovnání doleva</a:t>
            </a:r>
            <a:endParaRPr lang="en-GB" dirty="0"/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E6A0F913-BDE8-4413-9F6C-9B23331613E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81204" y="1801087"/>
            <a:ext cx="10429592" cy="427769"/>
          </a:xfrm>
        </p:spPr>
        <p:txBody>
          <a:bodyPr lIns="0" anchor="t" anchorCtr="0">
            <a:norm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2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 dirty="0"/>
              <a:t>Text ve čtyřech úrovních, s odrážkami a nadpisem</a:t>
            </a:r>
            <a:br>
              <a:rPr lang="cs-CZ" dirty="0"/>
            </a:br>
            <a:endParaRPr lang="cs-CZ" dirty="0"/>
          </a:p>
        </p:txBody>
      </p:sp>
      <p:sp>
        <p:nvSpPr>
          <p:cNvPr id="10" name="Zástupný obsah 3">
            <a:extLst>
              <a:ext uri="{FF2B5EF4-FFF2-40B4-BE49-F238E27FC236}">
                <a16:creationId xmlns:a16="http://schemas.microsoft.com/office/drawing/2014/main" id="{F485995A-C222-438A-B0FE-6D92DF9C6DF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81204" y="2228856"/>
            <a:ext cx="10429592" cy="3960813"/>
          </a:xfrm>
        </p:spPr>
        <p:txBody>
          <a:bodyPr lIns="0" tIns="36000"/>
          <a:lstStyle>
            <a:lvl1pPr marL="0" indent="0">
              <a:lnSpc>
                <a:spcPts val="2400"/>
              </a:lnSpc>
              <a:spcBef>
                <a:spcPts val="500"/>
              </a:spcBef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9996" indent="-179996">
              <a:lnSpc>
                <a:spcPts val="2400"/>
              </a:lnSpc>
              <a:spcBef>
                <a:spcPts val="700"/>
              </a:spcBef>
              <a:buClr>
                <a:schemeClr val="accent1"/>
              </a:buClr>
              <a:defRPr sz="17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9991" indent="-107997">
              <a:lnSpc>
                <a:spcPts val="1900"/>
              </a:lnSpc>
              <a:buClr>
                <a:schemeClr val="accent1"/>
              </a:buClr>
              <a:defRPr sz="15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cs-CZ" dirty="0" err="1"/>
              <a:t>Facercipid</a:t>
            </a:r>
            <a:r>
              <a:rPr lang="cs-CZ" dirty="0"/>
              <a:t>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r>
              <a:rPr lang="cs-CZ" dirty="0" err="1"/>
              <a:t>nonestiatur</a:t>
            </a:r>
            <a:r>
              <a:rPr lang="cs-CZ" dirty="0"/>
              <a:t> </a:t>
            </a:r>
            <a:r>
              <a:rPr lang="cs-CZ" dirty="0" err="1"/>
              <a:t>acercipid</a:t>
            </a:r>
            <a:r>
              <a:rPr lang="cs-CZ" dirty="0"/>
              <a:t> maxim. </a:t>
            </a:r>
          </a:p>
          <a:p>
            <a:pPr lvl="1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et</a:t>
            </a:r>
            <a:r>
              <a:rPr lang="cs-CZ" dirty="0"/>
              <a:t> </a:t>
            </a:r>
            <a:r>
              <a:rPr lang="cs-CZ" dirty="0" err="1"/>
              <a:t>volecusandit</a:t>
            </a:r>
            <a:r>
              <a:rPr lang="cs-CZ" dirty="0"/>
              <a:t>. Venimin </a:t>
            </a:r>
            <a:r>
              <a:rPr lang="cs-CZ" dirty="0" err="1"/>
              <a:t>munquam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et</a:t>
            </a:r>
            <a:r>
              <a:rPr lang="cs-CZ" dirty="0"/>
              <a:t> </a:t>
            </a:r>
            <a:r>
              <a:rPr lang="cs-CZ" dirty="0" err="1"/>
              <a:t>volecusandit</a:t>
            </a:r>
            <a:r>
              <a:rPr lang="cs-CZ" dirty="0"/>
              <a:t>. </a:t>
            </a:r>
          </a:p>
          <a:p>
            <a:pPr lvl="2"/>
            <a:r>
              <a:rPr lang="cs-CZ" dirty="0"/>
              <a:t>Venimin </a:t>
            </a:r>
            <a:r>
              <a:rPr lang="cs-CZ" dirty="0" err="1"/>
              <a:t>munquam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et</a:t>
            </a:r>
            <a:r>
              <a:rPr lang="cs-CZ" dirty="0"/>
              <a:t> </a:t>
            </a:r>
            <a:r>
              <a:rPr lang="cs-CZ" dirty="0" err="1"/>
              <a:t>volecusandit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0586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E9C0C2B6-63DD-828E-E2F4-0B44A9D664A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3214D28-0DA1-4624-BAB7-B2F6E5DBF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21DD6FD-91DB-45E3-87DD-112AED868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1825625"/>
            <a:ext cx="121824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GB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0786BE7-A26E-4F3E-9866-CEB1043634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311901"/>
            <a:ext cx="4114800" cy="545244"/>
          </a:xfrm>
          <a:prstGeom prst="rect">
            <a:avLst/>
          </a:prstGeom>
        </p:spPr>
        <p:txBody>
          <a:bodyPr vert="horz" lIns="648000" tIns="45720" rIns="0" bIns="144000" rtlCol="0" anchor="b" anchorCtr="0"/>
          <a:lstStyle>
            <a:lvl1pPr algn="l">
              <a:lnSpc>
                <a:spcPts val="1335"/>
              </a:lnSpc>
              <a:defRPr sz="11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Název kapitoly</a:t>
            </a:r>
            <a:endParaRPr lang="en-GB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5E8839A-E64B-463B-B902-6C78D4BEF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39275" y="6300063"/>
            <a:ext cx="2743200" cy="545243"/>
          </a:xfrm>
          <a:prstGeom prst="rect">
            <a:avLst/>
          </a:prstGeom>
        </p:spPr>
        <p:txBody>
          <a:bodyPr vert="horz" lIns="0" tIns="45720" rIns="648000" bIns="144000" rtlCol="0" anchor="b" anchorCtr="0"/>
          <a:lstStyle>
            <a:lvl1pPr algn="r">
              <a:lnSpc>
                <a:spcPts val="1335"/>
              </a:lnSpc>
              <a:defRPr sz="1100" b="1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C30E85F-03A9-4DC3-A879-6F4150C8850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9741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3" r:id="rId4"/>
    <p:sldLayoutId id="2147483662" r:id="rId5"/>
    <p:sldLayoutId id="2147483667" r:id="rId6"/>
    <p:sldLayoutId id="2147483668" r:id="rId7"/>
    <p:sldLayoutId id="2147483666" r:id="rId8"/>
    <p:sldLayoutId id="2147483654" r:id="rId9"/>
    <p:sldLayoutId id="2147483663" r:id="rId10"/>
    <p:sldLayoutId id="2147483664" r:id="rId11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png"/><Relationship Id="rId4" Type="http://schemas.openxmlformats.org/officeDocument/2006/relationships/image" Target="../media/image6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7" Type="http://schemas.openxmlformats.org/officeDocument/2006/relationships/image" Target="../media/image62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62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62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jpg"/><Relationship Id="rId5" Type="http://schemas.openxmlformats.org/officeDocument/2006/relationships/image" Target="../media/image88.jpg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7DDF12-B719-4928-AC12-F785D199D4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8447"/>
            <a:ext cx="4390931" cy="4518286"/>
          </a:xfrm>
        </p:spPr>
        <p:txBody>
          <a:bodyPr anchor="ctr"/>
          <a:lstStyle/>
          <a:p>
            <a:r>
              <a:rPr lang="cs-CZ" dirty="0"/>
              <a:t>Social farming in practice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8070C48-7B3A-47A4-B80C-312EC55E3E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73775" y="4003675"/>
            <a:ext cx="234950" cy="260350"/>
          </a:xfrm>
        </p:spPr>
        <p:txBody>
          <a:bodyPr/>
          <a:lstStyle/>
          <a:p>
            <a:r>
              <a:rPr lang="de-DE" dirty="0"/>
              <a:t>00</a:t>
            </a:r>
            <a:endParaRPr lang="en-GB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2703F81-5C0F-4E59-AAA3-6E6C6D5258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30951" y="4003675"/>
            <a:ext cx="276224" cy="260350"/>
          </a:xfrm>
        </p:spPr>
        <p:txBody>
          <a:bodyPr/>
          <a:lstStyle/>
          <a:p>
            <a:r>
              <a:rPr lang="de-DE" dirty="0"/>
              <a:t>00</a:t>
            </a:r>
            <a:endParaRPr lang="en-GB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3153CB7-257E-42F3-8844-6080AEA0683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07175" y="4003675"/>
            <a:ext cx="596900" cy="260350"/>
          </a:xfrm>
        </p:spPr>
        <p:txBody>
          <a:bodyPr/>
          <a:lstStyle/>
          <a:p>
            <a:r>
              <a:rPr lang="de-DE" dirty="0"/>
              <a:t>0000</a:t>
            </a:r>
            <a:endParaRPr lang="en-GB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F32F526-0F68-4D27-AC42-431F4A79F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2794475"/>
            <a:ext cx="4572003" cy="698512"/>
          </a:xfrm>
        </p:spPr>
        <p:txBody>
          <a:bodyPr/>
          <a:lstStyle/>
          <a:p>
            <a:r>
              <a:rPr lang="de-DE" dirty="0"/>
              <a:t>Name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Lecturer</a:t>
            </a:r>
            <a:endParaRPr lang="en-GB" dirty="0"/>
          </a:p>
          <a:p>
            <a:pPr lvl="1"/>
            <a:r>
              <a:rPr lang="de-DE" dirty="0"/>
              <a:t>Institution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Lecturer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1173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5851" y="668343"/>
            <a:ext cx="7840299" cy="1022351"/>
          </a:xfrm>
        </p:spPr>
        <p:txBody>
          <a:bodyPr/>
          <a:lstStyle/>
          <a:p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Farm</a:t>
            </a:r>
            <a:r>
              <a:rPr lang="cs-CZ" dirty="0"/>
              <a:t> vs.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service</a:t>
            </a:r>
            <a:r>
              <a:rPr lang="cs-CZ" dirty="0"/>
              <a:t> provider 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1531D1-4878-42C3-B68B-5CBD5C9627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75850" y="1801081"/>
            <a:ext cx="3860844" cy="703994"/>
          </a:xfrm>
        </p:spPr>
        <p:txBody>
          <a:bodyPr/>
          <a:lstStyle/>
          <a:p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service</a:t>
            </a:r>
            <a:r>
              <a:rPr lang="cs-CZ" dirty="0"/>
              <a:t> provider </a:t>
            </a:r>
            <a:r>
              <a:rPr lang="cs-CZ" dirty="0" err="1"/>
              <a:t>environment</a:t>
            </a:r>
            <a:r>
              <a:rPr lang="cs-CZ" dirty="0"/>
              <a:t> </a:t>
            </a:r>
            <a:r>
              <a:rPr lang="cs-CZ" dirty="0" err="1"/>
              <a:t>modification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76463" y="2505075"/>
            <a:ext cx="3622136" cy="3684588"/>
          </a:xfrm>
        </p:spPr>
        <p:txBody>
          <a:bodyPr>
            <a:normAutofit/>
          </a:bodyPr>
          <a:lstStyle/>
          <a:p>
            <a:r>
              <a:rPr lang="cs-CZ" dirty="0" err="1"/>
              <a:t>Cooperation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farming</a:t>
            </a:r>
            <a:r>
              <a:rPr lang="cs-CZ" dirty="0"/>
              <a:t> </a:t>
            </a:r>
            <a:r>
              <a:rPr lang="cs-CZ" dirty="0" err="1"/>
              <a:t>specialist</a:t>
            </a:r>
            <a:endParaRPr lang="cs-CZ" dirty="0"/>
          </a:p>
          <a:p>
            <a:pPr>
              <a:spcBef>
                <a:spcPts val="1200"/>
              </a:spcBef>
            </a:pPr>
            <a:r>
              <a:rPr lang="cs-CZ" dirty="0"/>
              <a:t>Conditions prepared for therapy and education</a:t>
            </a:r>
          </a:p>
          <a:p>
            <a:pPr>
              <a:spcBef>
                <a:spcPts val="1200"/>
              </a:spcBef>
            </a:pPr>
            <a:r>
              <a:rPr lang="cs-CZ" dirty="0"/>
              <a:t>Implementation of agriculture into social service environment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C6E31523-7CC3-44B7-BC38-D07C8E7AC7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3456" y="6300063"/>
            <a:ext cx="2057400" cy="545243"/>
          </a:xfrm>
        </p:spPr>
        <p:txBody>
          <a:bodyPr/>
          <a:lstStyle/>
          <a:p>
            <a:fld id="{AC30E85F-03A9-4DC3-A879-6F4150C88507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493" y="1179517"/>
            <a:ext cx="4529336" cy="254775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463" y="4885100"/>
            <a:ext cx="3159033" cy="1776957"/>
          </a:xfrm>
          <a:prstGeom prst="rect">
            <a:avLst/>
          </a:prstGeom>
        </p:spPr>
      </p:pic>
      <p:pic>
        <p:nvPicPr>
          <p:cNvPr id="11" name="Obrázek 10" descr="Obsah obrázku venku, skleník, tráva, obloha&#10;&#10;Popis byl vytvořen automaticky">
            <a:extLst>
              <a:ext uri="{FF2B5EF4-FFF2-40B4-BE49-F238E27FC236}">
                <a16:creationId xmlns:a16="http://schemas.microsoft.com/office/drawing/2014/main" id="{85D667D6-FF1A-335E-CD53-666466437A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493" y="3924949"/>
            <a:ext cx="4486452" cy="252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90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Social</a:t>
            </a:r>
            <a:r>
              <a:rPr lang="cs-CZ"/>
              <a:t> Farm</a:t>
            </a:r>
            <a:r>
              <a:rPr lang="cs-CZ" dirty="0"/>
              <a:t> vs.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service</a:t>
            </a:r>
            <a:r>
              <a:rPr lang="cs-CZ" dirty="0"/>
              <a:t> provider 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1531D1-4878-42C3-B68B-5CBD5C9627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service</a:t>
            </a:r>
            <a:r>
              <a:rPr lang="cs-CZ" dirty="0"/>
              <a:t> provider </a:t>
            </a:r>
            <a:r>
              <a:rPr lang="cs-CZ" dirty="0" err="1"/>
              <a:t>environment</a:t>
            </a:r>
            <a:r>
              <a:rPr lang="cs-CZ" dirty="0"/>
              <a:t> </a:t>
            </a:r>
            <a:r>
              <a:rPr lang="cs-CZ" dirty="0" err="1"/>
              <a:t>modification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39723" y="2505075"/>
            <a:ext cx="3860844" cy="3684588"/>
          </a:xfrm>
        </p:spPr>
        <p:txBody>
          <a:bodyPr>
            <a:normAutofit/>
          </a:bodyPr>
          <a:lstStyle/>
          <a:p>
            <a:r>
              <a:rPr lang="cs-CZ" dirty="0" err="1"/>
              <a:t>Optimal</a:t>
            </a:r>
            <a:r>
              <a:rPr lang="cs-CZ" dirty="0"/>
              <a:t> </a:t>
            </a:r>
            <a:r>
              <a:rPr lang="cs-CZ" dirty="0" err="1"/>
              <a:t>modification</a:t>
            </a:r>
            <a:r>
              <a:rPr lang="cs-CZ" dirty="0"/>
              <a:t> = </a:t>
            </a:r>
            <a:r>
              <a:rPr lang="cs-CZ" dirty="0" err="1"/>
              <a:t>Everything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participants</a:t>
            </a:r>
            <a:r>
              <a:rPr lang="cs-CZ" dirty="0"/>
              <a:t> </a:t>
            </a:r>
            <a:r>
              <a:rPr lang="cs-CZ" dirty="0" err="1"/>
              <a:t>well</a:t>
            </a:r>
            <a:r>
              <a:rPr lang="cs-CZ" dirty="0"/>
              <a:t> </a:t>
            </a:r>
            <a:r>
              <a:rPr lang="cs-CZ" dirty="0" err="1"/>
              <a:t>being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11</a:t>
            </a:fld>
            <a:endParaRPr lang="en-GB" dirty="0"/>
          </a:p>
        </p:txBody>
      </p:sp>
      <p:sp>
        <p:nvSpPr>
          <p:cNvPr id="5" name="Zaoblený obdélníkový bublinový popisek 4"/>
          <p:cNvSpPr/>
          <p:nvPr/>
        </p:nvSpPr>
        <p:spPr>
          <a:xfrm>
            <a:off x="1767841" y="3949007"/>
            <a:ext cx="4397829" cy="212496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cs-CZ" i="1" dirty="0"/>
              <a:t>„</a:t>
            </a:r>
            <a:r>
              <a:rPr lang="cs-CZ" i="1" dirty="0" err="1"/>
              <a:t>We</a:t>
            </a:r>
            <a:r>
              <a:rPr lang="cs-CZ" i="1" dirty="0"/>
              <a:t> </a:t>
            </a:r>
            <a:r>
              <a:rPr lang="cs-CZ" i="1" dirty="0" err="1"/>
              <a:t>built</a:t>
            </a:r>
            <a:r>
              <a:rPr lang="cs-CZ" i="1" dirty="0"/>
              <a:t> a ramp </a:t>
            </a:r>
            <a:r>
              <a:rPr lang="cs-CZ" i="1" dirty="0" err="1"/>
              <a:t>for</a:t>
            </a:r>
            <a:r>
              <a:rPr lang="cs-CZ" i="1" dirty="0"/>
              <a:t> </a:t>
            </a:r>
            <a:r>
              <a:rPr lang="cs-CZ" i="1" dirty="0" err="1"/>
              <a:t>wheelchairs</a:t>
            </a:r>
            <a:r>
              <a:rPr lang="cs-CZ" i="1" dirty="0"/>
              <a:t>, </a:t>
            </a:r>
            <a:r>
              <a:rPr lang="cs-CZ" i="1" dirty="0" err="1"/>
              <a:t>we</a:t>
            </a:r>
            <a:r>
              <a:rPr lang="cs-CZ" i="1" dirty="0"/>
              <a:t> </a:t>
            </a:r>
            <a:r>
              <a:rPr lang="cs-CZ" i="1" dirty="0" err="1"/>
              <a:t>built</a:t>
            </a:r>
            <a:r>
              <a:rPr lang="cs-CZ" i="1" dirty="0"/>
              <a:t> </a:t>
            </a:r>
            <a:r>
              <a:rPr lang="cs-CZ" i="1" dirty="0" err="1"/>
              <a:t>toilets</a:t>
            </a:r>
            <a:r>
              <a:rPr lang="cs-CZ" i="1" dirty="0"/>
              <a:t>, </a:t>
            </a:r>
            <a:r>
              <a:rPr lang="cs-CZ" i="1" dirty="0" err="1"/>
              <a:t>we</a:t>
            </a:r>
            <a:r>
              <a:rPr lang="cs-CZ" i="1" dirty="0"/>
              <a:t> </a:t>
            </a:r>
            <a:r>
              <a:rPr lang="cs-CZ" i="1" dirty="0" err="1"/>
              <a:t>expanded</a:t>
            </a:r>
            <a:r>
              <a:rPr lang="cs-CZ" i="1" dirty="0"/>
              <a:t>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alleys</a:t>
            </a:r>
            <a:r>
              <a:rPr lang="cs-CZ" i="1" dirty="0"/>
              <a:t>. </a:t>
            </a:r>
            <a:r>
              <a:rPr lang="cs-CZ" i="1" dirty="0" err="1"/>
              <a:t>We</a:t>
            </a:r>
            <a:r>
              <a:rPr lang="cs-CZ" i="1" dirty="0"/>
              <a:t> </a:t>
            </a:r>
            <a:r>
              <a:rPr lang="cs-CZ" i="1" dirty="0" err="1"/>
              <a:t>have</a:t>
            </a:r>
            <a:r>
              <a:rPr lang="cs-CZ" i="1" dirty="0"/>
              <a:t> </a:t>
            </a:r>
            <a:r>
              <a:rPr lang="cs-CZ" i="1" dirty="0" err="1"/>
              <a:t>reduced</a:t>
            </a:r>
            <a:r>
              <a:rPr lang="cs-CZ" i="1" dirty="0"/>
              <a:t>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comfort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animals</a:t>
            </a:r>
            <a:r>
              <a:rPr lang="cs-CZ" i="1" dirty="0"/>
              <a:t>, but </a:t>
            </a:r>
            <a:r>
              <a:rPr lang="cs-CZ" i="1" dirty="0" err="1"/>
              <a:t>increased</a:t>
            </a:r>
            <a:r>
              <a:rPr lang="cs-CZ" i="1" dirty="0"/>
              <a:t> </a:t>
            </a:r>
            <a:r>
              <a:rPr lang="cs-CZ" i="1" dirty="0" err="1"/>
              <a:t>them</a:t>
            </a:r>
            <a:r>
              <a:rPr lang="cs-CZ" i="1" dirty="0"/>
              <a:t> </a:t>
            </a:r>
            <a:r>
              <a:rPr lang="cs-CZ" i="1" dirty="0" err="1"/>
              <a:t>for</a:t>
            </a:r>
            <a:r>
              <a:rPr lang="cs-CZ" i="1" dirty="0"/>
              <a:t> </a:t>
            </a:r>
            <a:r>
              <a:rPr lang="cs-CZ" i="1" dirty="0" err="1"/>
              <a:t>people</a:t>
            </a:r>
            <a:r>
              <a:rPr lang="cs-CZ" i="1" dirty="0"/>
              <a:t> </a:t>
            </a:r>
            <a:r>
              <a:rPr lang="cs-CZ" i="1" dirty="0" err="1"/>
              <a:t>with</a:t>
            </a:r>
            <a:r>
              <a:rPr lang="cs-CZ" i="1" dirty="0"/>
              <a:t> </a:t>
            </a:r>
            <a:r>
              <a:rPr lang="cs-CZ" i="1" dirty="0" err="1"/>
              <a:t>disabilities</a:t>
            </a:r>
            <a:r>
              <a:rPr lang="cs-CZ" i="1" dirty="0"/>
              <a:t>.“</a:t>
            </a:r>
            <a:endParaRPr lang="cs-CZ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Obrázek 9" descr="Obsah obrázku venku, obloha, strom, území&#10;&#10;Popis byl vytvořen automaticky">
            <a:extLst>
              <a:ext uri="{FF2B5EF4-FFF2-40B4-BE49-F238E27FC236}">
                <a16:creationId xmlns:a16="http://schemas.microsoft.com/office/drawing/2014/main" id="{62DFB418-8F04-A09B-AE1B-532BF05B74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812" y="1690693"/>
            <a:ext cx="3549842" cy="1996786"/>
          </a:xfrm>
          <a:prstGeom prst="rect">
            <a:avLst/>
          </a:prstGeom>
        </p:spPr>
      </p:pic>
      <p:pic>
        <p:nvPicPr>
          <p:cNvPr id="12" name="Obrázek 11" descr="Obsah obrázku venku, budova, rostlina, dům&#10;&#10;Popis byl vytvořen automaticky">
            <a:extLst>
              <a:ext uri="{FF2B5EF4-FFF2-40B4-BE49-F238E27FC236}">
                <a16:creationId xmlns:a16="http://schemas.microsoft.com/office/drawing/2014/main" id="{350935F3-0EA2-0AF4-730A-3EE35EEA8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82358" y="4346471"/>
            <a:ext cx="2663395" cy="1621198"/>
          </a:xfrm>
          <a:prstGeom prst="rect">
            <a:avLst/>
          </a:prstGeom>
        </p:spPr>
      </p:pic>
      <p:pic>
        <p:nvPicPr>
          <p:cNvPr id="14" name="Obrázek 13" descr="Obsah obrázku osoba, zeď, interiér, nářadí&#10;&#10;Popis byl vytvořen automaticky">
            <a:extLst>
              <a:ext uri="{FF2B5EF4-FFF2-40B4-BE49-F238E27FC236}">
                <a16:creationId xmlns:a16="http://schemas.microsoft.com/office/drawing/2014/main" id="{130A58DF-6A9F-DB0B-19FB-05E2EBE98C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41753" y="4361535"/>
            <a:ext cx="2616287" cy="155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95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ACTivities</a:t>
            </a:r>
            <a:r>
              <a:rPr lang="cs-CZ" dirty="0"/>
              <a:t> </a:t>
            </a:r>
            <a:r>
              <a:rPr lang="cs-CZ" dirty="0" err="1"/>
              <a:t>suitable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farming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1531D1-4878-42C3-B68B-5CBD5C9627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75850" y="1801082"/>
            <a:ext cx="3860844" cy="448633"/>
          </a:xfrm>
        </p:spPr>
        <p:txBody>
          <a:bodyPr/>
          <a:lstStyle/>
          <a:p>
            <a:r>
              <a:rPr lang="cs-CZ" dirty="0"/>
              <a:t>Plant </a:t>
            </a:r>
            <a:r>
              <a:rPr lang="cs-CZ" dirty="0" err="1"/>
              <a:t>production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75850" y="2249714"/>
            <a:ext cx="4312036" cy="3684588"/>
          </a:xfrm>
        </p:spPr>
        <p:txBody>
          <a:bodyPr/>
          <a:lstStyle/>
          <a:p>
            <a:r>
              <a:rPr lang="cs-CZ" dirty="0" err="1"/>
              <a:t>Preparation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seeds</a:t>
            </a:r>
            <a:r>
              <a:rPr lang="cs-CZ" dirty="0"/>
              <a:t> and </a:t>
            </a:r>
            <a:r>
              <a:rPr lang="cs-CZ" dirty="0" err="1"/>
              <a:t>seedlings</a:t>
            </a:r>
            <a:r>
              <a:rPr lang="cs-CZ" dirty="0"/>
              <a:t> </a:t>
            </a:r>
          </a:p>
          <a:p>
            <a:r>
              <a:rPr lang="cs-CZ" dirty="0" err="1"/>
              <a:t>Preparation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flowerbeds</a:t>
            </a:r>
            <a:endParaRPr lang="cs-CZ" dirty="0"/>
          </a:p>
          <a:p>
            <a:r>
              <a:rPr lang="cs-CZ" dirty="0" err="1"/>
              <a:t>Planting</a:t>
            </a:r>
            <a:r>
              <a:rPr lang="cs-CZ" dirty="0"/>
              <a:t>, </a:t>
            </a:r>
            <a:r>
              <a:rPr lang="cs-CZ" dirty="0" err="1"/>
              <a:t>sowing</a:t>
            </a:r>
            <a:endParaRPr lang="cs-CZ" dirty="0"/>
          </a:p>
          <a:p>
            <a:r>
              <a:rPr lang="cs-CZ" dirty="0" err="1"/>
              <a:t>Treatment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vegetation</a:t>
            </a:r>
            <a:r>
              <a:rPr lang="cs-CZ" dirty="0"/>
              <a:t> </a:t>
            </a:r>
          </a:p>
          <a:p>
            <a:r>
              <a:rPr lang="cs-CZ" dirty="0" err="1"/>
              <a:t>Harvest</a:t>
            </a:r>
            <a:endParaRPr lang="cs-CZ" dirty="0"/>
          </a:p>
          <a:p>
            <a:r>
              <a:rPr lang="cs-CZ" dirty="0"/>
              <a:t>Post-</a:t>
            </a:r>
            <a:r>
              <a:rPr lang="cs-CZ" dirty="0" err="1"/>
              <a:t>harvest</a:t>
            </a:r>
            <a:r>
              <a:rPr lang="cs-CZ" dirty="0"/>
              <a:t> </a:t>
            </a:r>
            <a:r>
              <a:rPr lang="cs-CZ" dirty="0" err="1"/>
              <a:t>processing</a:t>
            </a:r>
            <a:endParaRPr lang="cs-CZ" dirty="0"/>
          </a:p>
          <a:p>
            <a:r>
              <a:rPr lang="cs-CZ" dirty="0"/>
              <a:t>Works in </a:t>
            </a:r>
            <a:r>
              <a:rPr lang="cs-CZ" dirty="0" err="1"/>
              <a:t>orchard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12</a:t>
            </a:fld>
            <a:endParaRPr lang="en-GB" dirty="0"/>
          </a:p>
        </p:txBody>
      </p:sp>
      <p:pic>
        <p:nvPicPr>
          <p:cNvPr id="6" name="Obrázek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802" y="3801704"/>
            <a:ext cx="3603783" cy="2402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 descr="Obsah obrázku obloha, exteriér, strom, osoba&#10;&#10;Popis byl vytvořen automaticky">
            <a:extLst>
              <a:ext uri="{FF2B5EF4-FFF2-40B4-BE49-F238E27FC236}">
                <a16:creationId xmlns:a16="http://schemas.microsoft.com/office/drawing/2014/main" id="{46FD3F07-D61E-413F-AFFF-7331B5488E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206" y="1304282"/>
            <a:ext cx="3602378" cy="240158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1" t="7140" r="321" b="-7140"/>
          <a:stretch/>
        </p:blipFill>
        <p:spPr>
          <a:xfrm>
            <a:off x="2175850" y="4970043"/>
            <a:ext cx="2991236" cy="199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74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ACTivities suitable for </a:t>
            </a:r>
            <a:br>
              <a:rPr lang="de-DE" dirty="0"/>
            </a:br>
            <a:r>
              <a:rPr lang="cs-CZ" dirty="0"/>
              <a:t>social farming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1531D1-4878-42C3-B68B-5CBD5C9627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Animal </a:t>
            </a:r>
            <a:r>
              <a:rPr lang="cs-CZ" dirty="0" err="1"/>
              <a:t>production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75850" y="2222879"/>
            <a:ext cx="3860844" cy="3684588"/>
          </a:xfrm>
        </p:spPr>
        <p:txBody>
          <a:bodyPr/>
          <a:lstStyle/>
          <a:p>
            <a:pPr lvl="0"/>
            <a:r>
              <a:rPr lang="cs-CZ" dirty="0" err="1"/>
              <a:t>Feed</a:t>
            </a:r>
            <a:r>
              <a:rPr lang="cs-CZ" dirty="0"/>
              <a:t> </a:t>
            </a:r>
            <a:r>
              <a:rPr lang="cs-CZ" dirty="0" err="1"/>
              <a:t>preparation</a:t>
            </a:r>
            <a:r>
              <a:rPr lang="cs-CZ" dirty="0"/>
              <a:t> </a:t>
            </a:r>
          </a:p>
          <a:p>
            <a:pPr lvl="0"/>
            <a:r>
              <a:rPr lang="cs-CZ" dirty="0" err="1"/>
              <a:t>Feeding</a:t>
            </a:r>
            <a:endParaRPr lang="cs-CZ" dirty="0"/>
          </a:p>
          <a:p>
            <a:pPr lvl="0"/>
            <a:r>
              <a:rPr lang="cs-CZ" dirty="0"/>
              <a:t>Animal care </a:t>
            </a:r>
          </a:p>
          <a:p>
            <a:pPr lvl="0"/>
            <a:r>
              <a:rPr lang="cs-CZ" dirty="0" err="1"/>
              <a:t>Cleaning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stable</a:t>
            </a:r>
            <a:r>
              <a:rPr lang="cs-CZ" dirty="0"/>
              <a:t> </a:t>
            </a:r>
            <a:r>
              <a:rPr lang="cs-CZ" dirty="0" err="1"/>
              <a:t>areas</a:t>
            </a:r>
            <a:endParaRPr lang="cs-CZ" dirty="0"/>
          </a:p>
          <a:p>
            <a:pPr lvl="0"/>
            <a:r>
              <a:rPr lang="cs-CZ" dirty="0" err="1"/>
              <a:t>Work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manure</a:t>
            </a:r>
            <a:endParaRPr lang="cs-CZ" dirty="0"/>
          </a:p>
          <a:p>
            <a:pPr lvl="0"/>
            <a:r>
              <a:rPr lang="cs-CZ" dirty="0"/>
              <a:t>Care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pasture</a:t>
            </a:r>
            <a:r>
              <a:rPr lang="cs-CZ" dirty="0"/>
              <a:t> </a:t>
            </a:r>
            <a:r>
              <a:rPr lang="cs-CZ" dirty="0" err="1"/>
              <a:t>areas</a:t>
            </a:r>
            <a:endParaRPr lang="cs-CZ" dirty="0"/>
          </a:p>
          <a:p>
            <a:pPr lvl="0"/>
            <a:r>
              <a:rPr lang="cs-CZ" dirty="0" err="1"/>
              <a:t>Eggs</a:t>
            </a:r>
            <a:r>
              <a:rPr lang="cs-CZ" dirty="0"/>
              <a:t> </a:t>
            </a:r>
            <a:r>
              <a:rPr lang="cs-CZ" dirty="0" err="1"/>
              <a:t>collection</a:t>
            </a:r>
            <a:endParaRPr lang="en-GB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13</a:t>
            </a:fld>
            <a:endParaRPr lang="en-GB" dirty="0"/>
          </a:p>
        </p:txBody>
      </p:sp>
      <p:pic>
        <p:nvPicPr>
          <p:cNvPr id="6" name="Obrázek 5" descr="boyyy.jpg"/>
          <p:cNvPicPr>
            <a:picLocks noChangeAspect="1"/>
          </p:cNvPicPr>
          <p:nvPr/>
        </p:nvPicPr>
        <p:blipFill>
          <a:blip r:embed="rId2" cstate="print"/>
          <a:srcRect l="9068"/>
          <a:stretch>
            <a:fillRect/>
          </a:stretch>
        </p:blipFill>
        <p:spPr>
          <a:xfrm>
            <a:off x="7177313" y="3826559"/>
            <a:ext cx="3221873" cy="2362115"/>
          </a:xfrm>
          <a:prstGeom prst="rect">
            <a:avLst/>
          </a:prstGeom>
        </p:spPr>
      </p:pic>
      <p:pic>
        <p:nvPicPr>
          <p:cNvPr id="7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08540" y="3826559"/>
            <a:ext cx="1772469" cy="2362115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6D2717B-FBB9-48E0-99E7-7E1A5C164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5325" y="727384"/>
            <a:ext cx="2273861" cy="3031815"/>
          </a:xfrm>
          <a:prstGeom prst="rect">
            <a:avLst/>
          </a:prstGeom>
        </p:spPr>
      </p:pic>
      <p:pic>
        <p:nvPicPr>
          <p:cNvPr id="10" name="Obrázek 9" descr="Obsah obrázku osoba, exteriér&#10;&#10;Popis byl vytvořen automaticky">
            <a:extLst>
              <a:ext uri="{FF2B5EF4-FFF2-40B4-BE49-F238E27FC236}">
                <a16:creationId xmlns:a16="http://schemas.microsoft.com/office/drawing/2014/main" id="{C38E5E1D-A665-56B8-A41F-92CB9C1941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6" r="3249"/>
          <a:stretch/>
        </p:blipFill>
        <p:spPr>
          <a:xfrm>
            <a:off x="5308539" y="1889189"/>
            <a:ext cx="2728126" cy="187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8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03812B77-5F38-4154-B6B6-F756E162DC3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farm</a:t>
            </a:r>
            <a:r>
              <a:rPr lang="cs-CZ" dirty="0"/>
              <a:t> </a:t>
            </a:r>
            <a:r>
              <a:rPr lang="cs-CZ" dirty="0" err="1"/>
              <a:t>sustainability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6421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Sustainability</a:t>
            </a:r>
            <a:r>
              <a:rPr lang="cs-CZ" dirty="0"/>
              <a:t> </a:t>
            </a:r>
            <a:r>
              <a:rPr lang="cs-CZ" dirty="0" err="1"/>
              <a:t>forms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1531D1-4878-42C3-B68B-5CBD5C9627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forms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sustainability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75849" y="2505075"/>
            <a:ext cx="3860844" cy="3684588"/>
          </a:xfrm>
        </p:spPr>
        <p:txBody>
          <a:bodyPr/>
          <a:lstStyle/>
          <a:p>
            <a:endParaRPr lang="cs-CZ" dirty="0"/>
          </a:p>
          <a:p>
            <a:r>
              <a:rPr lang="cs-CZ" dirty="0" err="1"/>
              <a:t>Environmental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Social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Economics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15</a:t>
            </a:fld>
            <a:endParaRPr lang="en-GB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B94BADD8-4018-4D57-83D1-8F804B6F3A20}"/>
              </a:ext>
            </a:extLst>
          </p:cNvPr>
          <p:cNvGrpSpPr/>
          <p:nvPr/>
        </p:nvGrpSpPr>
        <p:grpSpPr>
          <a:xfrm>
            <a:off x="4141767" y="2053877"/>
            <a:ext cx="6334033" cy="3883000"/>
            <a:chOff x="2574223" y="2063973"/>
            <a:chExt cx="6334033" cy="3883000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8C5007FA-72B9-40E3-B5F9-9A4AABF47352}"/>
                </a:ext>
              </a:extLst>
            </p:cNvPr>
            <p:cNvGrpSpPr/>
            <p:nvPr/>
          </p:nvGrpSpPr>
          <p:grpSpPr>
            <a:xfrm>
              <a:off x="2574223" y="3639202"/>
              <a:ext cx="6334033" cy="2307771"/>
              <a:chOff x="2574223" y="3868318"/>
              <a:chExt cx="6334033" cy="2307771"/>
            </a:xfrm>
          </p:grpSpPr>
          <p:sp>
            <p:nvSpPr>
              <p:cNvPr id="7" name="Ovál 6"/>
              <p:cNvSpPr/>
              <p:nvPr/>
            </p:nvSpPr>
            <p:spPr>
              <a:xfrm>
                <a:off x="2574223" y="3868318"/>
                <a:ext cx="3657600" cy="2307771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  <a:alpha val="50000"/>
                </a:schemeClr>
              </a:solidFill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cs-CZ" sz="2200" dirty="0" err="1">
                    <a:solidFill>
                      <a:schemeClr val="tx1"/>
                    </a:solidFill>
                  </a:rPr>
                  <a:t>Economics</a:t>
                </a:r>
                <a:endParaRPr lang="cs-CZ" sz="2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Ovál 10"/>
              <p:cNvSpPr/>
              <p:nvPr/>
            </p:nvSpPr>
            <p:spPr>
              <a:xfrm>
                <a:off x="5250656" y="3868318"/>
                <a:ext cx="3657600" cy="2307771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  <a:alpha val="50000"/>
                </a:schemeClr>
              </a:solid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cs-CZ" sz="2200" dirty="0" err="1">
                    <a:solidFill>
                      <a:schemeClr val="tx1"/>
                    </a:solidFill>
                  </a:rPr>
                  <a:t>Social</a:t>
                </a:r>
                <a:endParaRPr lang="cs-CZ" sz="2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" name="Ovál 11"/>
            <p:cNvSpPr/>
            <p:nvPr/>
          </p:nvSpPr>
          <p:spPr>
            <a:xfrm>
              <a:off x="3912439" y="2063973"/>
              <a:ext cx="3657600" cy="2307771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50000"/>
              </a:schemeClr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2200" dirty="0">
                  <a:solidFill>
                    <a:schemeClr val="tx1"/>
                  </a:solidFill>
                </a:rPr>
                <a:t>Environmental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846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Economic</a:t>
            </a:r>
            <a:r>
              <a:rPr lang="cs-CZ" dirty="0"/>
              <a:t> </a:t>
            </a:r>
            <a:r>
              <a:rPr lang="cs-CZ" dirty="0" err="1"/>
              <a:t>viability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1531D1-4878-42C3-B68B-5CBD5C9627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farm</a:t>
            </a:r>
            <a:r>
              <a:rPr lang="cs-CZ" dirty="0"/>
              <a:t> </a:t>
            </a:r>
            <a:r>
              <a:rPr lang="cs-CZ" dirty="0" err="1"/>
              <a:t>viability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75850" y="2505075"/>
            <a:ext cx="3156406" cy="3684588"/>
          </a:xfrm>
        </p:spPr>
        <p:txBody>
          <a:bodyPr/>
          <a:lstStyle/>
          <a:p>
            <a:r>
              <a:rPr lang="cs-CZ" dirty="0" err="1"/>
              <a:t>Can</a:t>
            </a:r>
            <a:r>
              <a:rPr lang="cs-CZ" dirty="0"/>
              <a:t> a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farm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economically</a:t>
            </a:r>
            <a:r>
              <a:rPr lang="cs-CZ" dirty="0"/>
              <a:t> </a:t>
            </a:r>
            <a:r>
              <a:rPr lang="cs-CZ" dirty="0" err="1"/>
              <a:t>sustainable</a:t>
            </a:r>
            <a:r>
              <a:rPr lang="cs-CZ" dirty="0"/>
              <a:t>?</a:t>
            </a:r>
          </a:p>
          <a:p>
            <a:endParaRPr lang="cs-CZ" dirty="0"/>
          </a:p>
          <a:p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sources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income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Subsidies</a:t>
            </a:r>
            <a:endParaRPr lang="cs-CZ" dirty="0"/>
          </a:p>
          <a:p>
            <a:endParaRPr lang="cs-CZ" dirty="0"/>
          </a:p>
          <a:p>
            <a:r>
              <a:rPr lang="cs-CZ" dirty="0"/>
              <a:t>Non-</a:t>
            </a:r>
            <a:r>
              <a:rPr lang="cs-CZ" dirty="0" err="1"/>
              <a:t>productive</a:t>
            </a:r>
            <a:r>
              <a:rPr lang="cs-CZ" dirty="0"/>
              <a:t> </a:t>
            </a:r>
            <a:r>
              <a:rPr lang="cs-CZ" dirty="0" err="1"/>
              <a:t>activities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16</a:t>
            </a:fld>
            <a:endParaRPr lang="en-GB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" t="13469" r="-3258"/>
          <a:stretch/>
        </p:blipFill>
        <p:spPr>
          <a:xfrm>
            <a:off x="7488786" y="1481786"/>
            <a:ext cx="3545572" cy="230337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786" y="3890925"/>
            <a:ext cx="3071172" cy="2303379"/>
          </a:xfrm>
          <a:prstGeom prst="rect">
            <a:avLst/>
          </a:prstGeom>
        </p:spPr>
      </p:pic>
      <p:pic>
        <p:nvPicPr>
          <p:cNvPr id="10" name="Picture 4" descr="F:\!!!projekty\SoFar\Estoril\obrázky a podklady\zelenin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2258" y="3105696"/>
            <a:ext cx="2061028" cy="1497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257" y="1471590"/>
            <a:ext cx="2061028" cy="1545771"/>
          </a:xfrm>
          <a:prstGeom prst="rect">
            <a:avLst/>
          </a:prstGeom>
        </p:spPr>
      </p:pic>
      <p:pic>
        <p:nvPicPr>
          <p:cNvPr id="12" name="Obrázek 11" descr="Obsah obrázku interiér, keramika, police, váza&#10;&#10;Popis byl vytvořen automaticky">
            <a:extLst>
              <a:ext uri="{FF2B5EF4-FFF2-40B4-BE49-F238E27FC236}">
                <a16:creationId xmlns:a16="http://schemas.microsoft.com/office/drawing/2014/main" id="{A5BFF2F4-E1B8-5A0D-9FAD-571244515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257" y="4691846"/>
            <a:ext cx="2061029" cy="115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213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Sheltered</a:t>
            </a:r>
            <a:r>
              <a:rPr lang="cs-CZ" dirty="0"/>
              <a:t> </a:t>
            </a:r>
            <a:r>
              <a:rPr lang="cs-CZ" dirty="0" err="1"/>
              <a:t>employment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1531D1-4878-42C3-B68B-5CBD5C9627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Tool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sustainability</a:t>
            </a:r>
            <a:r>
              <a:rPr lang="cs-CZ" dirty="0"/>
              <a:t>?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T</a:t>
            </a:r>
            <a:r>
              <a:rPr lang="en-US" dirty="0"/>
              <a:t>o assist individuals who for whatever reason are viewed as</a:t>
            </a:r>
            <a:br>
              <a:rPr lang="en-US" dirty="0"/>
            </a:br>
            <a:r>
              <a:rPr lang="en-US" dirty="0"/>
              <a:t>not capable of working in a competitive employment setting in their local community. 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Salaries</a:t>
            </a:r>
            <a:r>
              <a:rPr lang="cs-CZ" dirty="0"/>
              <a:t> </a:t>
            </a:r>
            <a:r>
              <a:rPr lang="cs-CZ" dirty="0" err="1"/>
              <a:t>partially</a:t>
            </a:r>
            <a:r>
              <a:rPr lang="cs-CZ" dirty="0"/>
              <a:t> </a:t>
            </a:r>
            <a:r>
              <a:rPr lang="cs-CZ" dirty="0" err="1"/>
              <a:t>covered</a:t>
            </a:r>
            <a:r>
              <a:rPr lang="cs-CZ" dirty="0"/>
              <a:t> by </a:t>
            </a:r>
            <a:r>
              <a:rPr lang="cs-CZ" dirty="0" err="1"/>
              <a:t>government</a:t>
            </a:r>
            <a:endParaRPr lang="cs-CZ" dirty="0"/>
          </a:p>
          <a:p>
            <a:endParaRPr lang="cs-CZ" dirty="0"/>
          </a:p>
          <a:p>
            <a:r>
              <a:rPr lang="cs-CZ" dirty="0"/>
              <a:t>Limited </a:t>
            </a:r>
            <a:r>
              <a:rPr lang="cs-CZ" dirty="0" err="1"/>
              <a:t>working</a:t>
            </a:r>
            <a:r>
              <a:rPr lang="cs-CZ" dirty="0"/>
              <a:t> </a:t>
            </a:r>
            <a:r>
              <a:rPr lang="cs-CZ" dirty="0" err="1"/>
              <a:t>hours</a:t>
            </a:r>
            <a:r>
              <a:rPr lang="cs-CZ" dirty="0"/>
              <a:t>/</a:t>
            </a:r>
            <a:r>
              <a:rPr lang="cs-CZ" dirty="0" err="1"/>
              <a:t>day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17</a:t>
            </a:fld>
            <a:endParaRPr lang="en-GB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829" y="4086566"/>
            <a:ext cx="3322320" cy="221349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829" y="1780497"/>
            <a:ext cx="3322320" cy="221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616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eagri.cz/public/web/pub/80/9d/9c/129913_222099_logo_r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261" y="1336857"/>
            <a:ext cx="1693927" cy="1794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Trends</a:t>
            </a:r>
            <a:r>
              <a:rPr lang="cs-CZ" dirty="0"/>
              <a:t> in marketing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1531D1-4878-42C3-B68B-5CBD5C9627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To </a:t>
            </a:r>
            <a:r>
              <a:rPr lang="cs-CZ" dirty="0" err="1"/>
              <a:t>whom</a:t>
            </a:r>
            <a:r>
              <a:rPr lang="cs-CZ" dirty="0"/>
              <a:t> do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sell</a:t>
            </a:r>
            <a:r>
              <a:rPr lang="cs-CZ" dirty="0"/>
              <a:t> </a:t>
            </a:r>
            <a:r>
              <a:rPr lang="cs-CZ" dirty="0" err="1"/>
              <a:t>products</a:t>
            </a:r>
            <a:r>
              <a:rPr lang="cs-CZ" dirty="0"/>
              <a:t>?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dirty="0"/>
              <a:t>B2B/B2C?</a:t>
            </a:r>
          </a:p>
          <a:p>
            <a:endParaRPr lang="cs-CZ" dirty="0"/>
          </a:p>
          <a:p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suitable</a:t>
            </a:r>
            <a:r>
              <a:rPr lang="cs-CZ" dirty="0"/>
              <a:t> </a:t>
            </a:r>
            <a:r>
              <a:rPr lang="cs-CZ" dirty="0" err="1"/>
              <a:t>product</a:t>
            </a:r>
            <a:r>
              <a:rPr lang="cs-CZ" dirty="0"/>
              <a:t>?</a:t>
            </a:r>
          </a:p>
          <a:p>
            <a:endParaRPr lang="cs-CZ" dirty="0"/>
          </a:p>
          <a:p>
            <a:r>
              <a:rPr lang="cs-CZ" dirty="0" err="1"/>
              <a:t>Where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our</a:t>
            </a:r>
            <a:r>
              <a:rPr lang="cs-CZ" dirty="0"/>
              <a:t> </a:t>
            </a:r>
            <a:r>
              <a:rPr lang="cs-CZ" dirty="0" err="1"/>
              <a:t>additional</a:t>
            </a:r>
            <a:r>
              <a:rPr lang="cs-CZ" dirty="0"/>
              <a:t> </a:t>
            </a:r>
            <a:r>
              <a:rPr lang="cs-CZ" dirty="0" err="1"/>
              <a:t>value</a:t>
            </a:r>
            <a:r>
              <a:rPr lang="cs-CZ" dirty="0"/>
              <a:t>?</a:t>
            </a:r>
          </a:p>
          <a:p>
            <a:endParaRPr lang="cs-CZ" dirty="0"/>
          </a:p>
          <a:p>
            <a:r>
              <a:rPr lang="cs-CZ" dirty="0" err="1"/>
              <a:t>Which</a:t>
            </a:r>
            <a:r>
              <a:rPr lang="cs-CZ" dirty="0"/>
              <a:t> </a:t>
            </a:r>
            <a:r>
              <a:rPr lang="cs-CZ" dirty="0" err="1"/>
              <a:t>trends</a:t>
            </a:r>
            <a:r>
              <a:rPr lang="cs-CZ" dirty="0"/>
              <a:t> </a:t>
            </a:r>
            <a:r>
              <a:rPr lang="cs-CZ" dirty="0" err="1"/>
              <a:t>will</a:t>
            </a:r>
            <a:r>
              <a:rPr lang="cs-CZ" dirty="0"/>
              <a:t> </a:t>
            </a:r>
            <a:r>
              <a:rPr lang="cs-CZ" dirty="0" err="1"/>
              <a:t>sell</a:t>
            </a:r>
            <a:r>
              <a:rPr lang="cs-CZ" dirty="0"/>
              <a:t>?</a:t>
            </a:r>
          </a:p>
          <a:p>
            <a:endParaRPr lang="cs-CZ" dirty="0"/>
          </a:p>
          <a:p>
            <a:r>
              <a:rPr lang="cs-CZ" dirty="0"/>
              <a:t>CSR?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18</a:t>
            </a:fld>
            <a:endParaRPr lang="en-GB" dirty="0"/>
          </a:p>
        </p:txBody>
      </p:sp>
      <p:pic>
        <p:nvPicPr>
          <p:cNvPr id="6" name="Obrázek 5" descr="P11400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8901" y="3385457"/>
            <a:ext cx="3213099" cy="2376608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9" name="Obrázek 4" descr="EU_Organic_Logo_Colour_Version_54x36mm_Iso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147" y="1690693"/>
            <a:ext cx="1423208" cy="1195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549" y="1690693"/>
            <a:ext cx="1018409" cy="119552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549" y="2955070"/>
            <a:ext cx="2394857" cy="1796143"/>
          </a:xfrm>
          <a:prstGeom prst="rect">
            <a:avLst/>
          </a:prstGeom>
        </p:spPr>
      </p:pic>
      <p:pic>
        <p:nvPicPr>
          <p:cNvPr id="13" name="Obrázek 12" descr="Obsah obrázku jídlo, Kuchyně, nádobí, Kukuřičná tortilla&#10;&#10;Popis byl vytvořen automaticky">
            <a:extLst>
              <a:ext uri="{FF2B5EF4-FFF2-40B4-BE49-F238E27FC236}">
                <a16:creationId xmlns:a16="http://schemas.microsoft.com/office/drawing/2014/main" id="{A30C7EC0-85EA-76BB-4E3C-BCA1ED788D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549" y="4835906"/>
            <a:ext cx="2394857" cy="135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42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Farm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„</a:t>
            </a:r>
            <a:r>
              <a:rPr lang="cs-CZ" dirty="0" err="1"/>
              <a:t>farm</a:t>
            </a:r>
            <a:r>
              <a:rPr lang="cs-CZ" dirty="0"/>
              <a:t>“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1531D1-4878-42C3-B68B-5CBD5C9627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75850" y="1801081"/>
            <a:ext cx="6980850" cy="703994"/>
          </a:xfrm>
        </p:spPr>
        <p:txBody>
          <a:bodyPr/>
          <a:lstStyle/>
          <a:p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we</a:t>
            </a:r>
            <a:r>
              <a:rPr lang="cs-CZ" dirty="0"/>
              <a:t> do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farm</a:t>
            </a:r>
            <a:r>
              <a:rPr lang="cs-CZ" dirty="0"/>
              <a:t>, </a:t>
            </a:r>
            <a:r>
              <a:rPr lang="cs-CZ" dirty="0" err="1"/>
              <a:t>except</a:t>
            </a:r>
            <a:r>
              <a:rPr lang="cs-CZ" dirty="0"/>
              <a:t> </a:t>
            </a:r>
            <a:r>
              <a:rPr lang="cs-CZ" dirty="0" err="1"/>
              <a:t>farming</a:t>
            </a:r>
            <a:r>
              <a:rPr lang="cs-CZ" dirty="0"/>
              <a:t>?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err="1"/>
              <a:t>Leisure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Services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Relax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Experiences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Education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19</a:t>
            </a:fld>
            <a:endParaRPr lang="en-GB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130" y="2505076"/>
            <a:ext cx="6287589" cy="353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5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37C9AF1-E481-459F-AA65-0D4F3B518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0130" y="6312758"/>
            <a:ext cx="1857870" cy="545243"/>
          </a:xfrm>
        </p:spPr>
        <p:txBody>
          <a:bodyPr/>
          <a:lstStyle/>
          <a:p>
            <a:fld id="{AC30E85F-03A9-4DC3-A879-6F4150C88507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A2D67AB-4EB0-4B69-B6E3-CE3A99B76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Farm</a:t>
            </a:r>
            <a:r>
              <a:rPr lang="cs-CZ" dirty="0"/>
              <a:t> </a:t>
            </a:r>
            <a:r>
              <a:rPr lang="cs-CZ" dirty="0" err="1"/>
              <a:t>environment</a:t>
            </a:r>
            <a:endParaRPr lang="cs-CZ" dirty="0"/>
          </a:p>
          <a:p>
            <a:pPr lvl="1"/>
            <a:r>
              <a:rPr lang="cs-CZ" dirty="0" err="1"/>
              <a:t>Where</a:t>
            </a:r>
            <a:r>
              <a:rPr lang="cs-CZ" dirty="0"/>
              <a:t> to start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farming</a:t>
            </a:r>
            <a:endParaRPr lang="cs-CZ" dirty="0"/>
          </a:p>
          <a:p>
            <a:pPr lvl="1"/>
            <a:r>
              <a:rPr lang="cs-CZ" dirty="0" err="1"/>
              <a:t>Farm</a:t>
            </a:r>
            <a:r>
              <a:rPr lang="cs-CZ" dirty="0"/>
              <a:t> vs.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enterprise</a:t>
            </a:r>
            <a:r>
              <a:rPr lang="cs-CZ" dirty="0"/>
              <a:t>	</a:t>
            </a:r>
          </a:p>
          <a:p>
            <a:pPr lvl="1"/>
            <a:r>
              <a:rPr lang="cs-CZ" dirty="0" err="1"/>
              <a:t>Modification</a:t>
            </a:r>
            <a:r>
              <a:rPr lang="cs-CZ" dirty="0"/>
              <a:t> in </a:t>
            </a:r>
            <a:r>
              <a:rPr lang="cs-CZ" dirty="0" err="1"/>
              <a:t>relation</a:t>
            </a:r>
            <a:r>
              <a:rPr lang="cs-CZ" dirty="0"/>
              <a:t> to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farming</a:t>
            </a:r>
            <a:endParaRPr lang="cs-CZ" dirty="0"/>
          </a:p>
          <a:p>
            <a:pPr lvl="1"/>
            <a:endParaRPr lang="cs-CZ" dirty="0"/>
          </a:p>
          <a:p>
            <a:pPr lvl="1" indent="0">
              <a:lnSpc>
                <a:spcPts val="2760"/>
              </a:lnSpc>
              <a:spcBef>
                <a:spcPts val="0"/>
              </a:spcBef>
              <a:buNone/>
            </a:pPr>
            <a:r>
              <a:rPr lang="cs-CZ" sz="2300" dirty="0" err="1">
                <a:solidFill>
                  <a:schemeClr val="accent2"/>
                </a:solidFill>
              </a:rPr>
              <a:t>Social</a:t>
            </a:r>
            <a:r>
              <a:rPr lang="cs-CZ" sz="2300" dirty="0">
                <a:solidFill>
                  <a:schemeClr val="accent2"/>
                </a:solidFill>
              </a:rPr>
              <a:t> </a:t>
            </a:r>
            <a:r>
              <a:rPr lang="cs-CZ" sz="2300" dirty="0" err="1">
                <a:solidFill>
                  <a:schemeClr val="accent2"/>
                </a:solidFill>
              </a:rPr>
              <a:t>farm</a:t>
            </a:r>
            <a:r>
              <a:rPr lang="cs-CZ" sz="2300" dirty="0">
                <a:solidFill>
                  <a:schemeClr val="accent2"/>
                </a:solidFill>
              </a:rPr>
              <a:t> </a:t>
            </a:r>
            <a:r>
              <a:rPr lang="cs-CZ" sz="2300" dirty="0" err="1">
                <a:solidFill>
                  <a:schemeClr val="accent2"/>
                </a:solidFill>
              </a:rPr>
              <a:t>sustainability</a:t>
            </a:r>
            <a:endParaRPr lang="cs-CZ" sz="2300" dirty="0">
              <a:solidFill>
                <a:schemeClr val="accent2"/>
              </a:solidFill>
            </a:endParaRPr>
          </a:p>
          <a:p>
            <a:pPr lvl="1"/>
            <a:r>
              <a:rPr lang="cs-CZ" dirty="0" err="1"/>
              <a:t>Sheltered</a:t>
            </a:r>
            <a:r>
              <a:rPr lang="cs-CZ" dirty="0"/>
              <a:t> </a:t>
            </a:r>
            <a:r>
              <a:rPr lang="cs-CZ" dirty="0" err="1"/>
              <a:t>employment</a:t>
            </a:r>
            <a:r>
              <a:rPr lang="cs-CZ" dirty="0"/>
              <a:t>	</a:t>
            </a:r>
          </a:p>
          <a:p>
            <a:pPr lvl="1"/>
            <a:r>
              <a:rPr lang="cs-CZ" dirty="0" err="1"/>
              <a:t>Trends</a:t>
            </a:r>
            <a:r>
              <a:rPr lang="cs-CZ" dirty="0"/>
              <a:t> in marketing	</a:t>
            </a:r>
          </a:p>
          <a:p>
            <a:pPr lvl="1"/>
            <a:endParaRPr lang="cs-CZ" dirty="0"/>
          </a:p>
          <a:p>
            <a:pPr lvl="1" indent="0">
              <a:lnSpc>
                <a:spcPts val="2760"/>
              </a:lnSpc>
              <a:spcBef>
                <a:spcPts val="0"/>
              </a:spcBef>
              <a:buNone/>
            </a:pPr>
            <a:r>
              <a:rPr lang="cs-CZ" sz="2300" dirty="0" err="1">
                <a:solidFill>
                  <a:schemeClr val="accent2"/>
                </a:solidFill>
              </a:rPr>
              <a:t>Good</a:t>
            </a:r>
            <a:r>
              <a:rPr lang="cs-CZ" sz="2300" dirty="0">
                <a:solidFill>
                  <a:schemeClr val="accent2"/>
                </a:solidFill>
              </a:rPr>
              <a:t> </a:t>
            </a:r>
            <a:r>
              <a:rPr lang="cs-CZ" sz="2300" dirty="0" err="1">
                <a:solidFill>
                  <a:schemeClr val="accent2"/>
                </a:solidFill>
              </a:rPr>
              <a:t>practice</a:t>
            </a:r>
            <a:r>
              <a:rPr lang="cs-CZ" sz="2300" dirty="0">
                <a:solidFill>
                  <a:schemeClr val="accent2"/>
                </a:solidFill>
              </a:rPr>
              <a:t> </a:t>
            </a:r>
            <a:r>
              <a:rPr lang="cs-CZ" sz="2300" dirty="0" err="1">
                <a:solidFill>
                  <a:schemeClr val="accent2"/>
                </a:solidFill>
              </a:rPr>
              <a:t>examples</a:t>
            </a:r>
            <a:endParaRPr lang="cs-CZ" sz="2300" dirty="0">
              <a:solidFill>
                <a:schemeClr val="accent2"/>
              </a:solidFill>
            </a:endParaRPr>
          </a:p>
          <a:p>
            <a:pPr lvl="1"/>
            <a:r>
              <a:rPr lang="cs-CZ" dirty="0" err="1"/>
              <a:t>Functional</a:t>
            </a:r>
            <a:r>
              <a:rPr lang="cs-CZ" dirty="0"/>
              <a:t> </a:t>
            </a:r>
            <a:r>
              <a:rPr lang="cs-CZ" dirty="0" err="1"/>
              <a:t>models</a:t>
            </a:r>
            <a:endParaRPr lang="cs-CZ" dirty="0"/>
          </a:p>
          <a:p>
            <a:pPr lvl="1"/>
            <a:r>
              <a:rPr lang="cs-CZ" dirty="0" err="1"/>
              <a:t>Farm</a:t>
            </a:r>
            <a:r>
              <a:rPr lang="cs-CZ" dirty="0"/>
              <a:t> </a:t>
            </a:r>
            <a:r>
              <a:rPr lang="cs-CZ" dirty="0" err="1"/>
              <a:t>activities</a:t>
            </a:r>
            <a:endParaRPr lang="cs-CZ" dirty="0"/>
          </a:p>
          <a:p>
            <a:pPr lvl="1"/>
            <a:r>
              <a:rPr lang="cs-CZ" dirty="0"/>
              <a:t>Non-</a:t>
            </a:r>
            <a:r>
              <a:rPr lang="cs-CZ" dirty="0" err="1"/>
              <a:t>production</a:t>
            </a:r>
            <a:r>
              <a:rPr lang="cs-CZ" dirty="0"/>
              <a:t> </a:t>
            </a:r>
            <a:r>
              <a:rPr lang="cs-CZ" dirty="0" err="1"/>
              <a:t>activities</a:t>
            </a:r>
            <a:endParaRPr lang="cs-CZ" dirty="0"/>
          </a:p>
          <a:p>
            <a:pPr lvl="1" indent="0">
              <a:lnSpc>
                <a:spcPts val="2760"/>
              </a:lnSpc>
              <a:spcBef>
                <a:spcPts val="0"/>
              </a:spcBef>
              <a:buNone/>
            </a:pPr>
            <a:endParaRPr lang="cs-CZ" sz="2300" dirty="0">
              <a:solidFill>
                <a:schemeClr val="accent2"/>
              </a:solidFill>
            </a:endParaRPr>
          </a:p>
          <a:p>
            <a:pPr lvl="1"/>
            <a:endParaRPr lang="en-GB" dirty="0"/>
          </a:p>
          <a:p>
            <a:endParaRPr lang="en-GB" dirty="0"/>
          </a:p>
          <a:p>
            <a:pPr lvl="1"/>
            <a:endParaRPr lang="en-GB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AAE301EB-4D79-430B-841F-5A8EC341F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Overview</a:t>
            </a:r>
            <a:endParaRPr lang="en-GB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04" y="1116875"/>
            <a:ext cx="3514499" cy="2637045"/>
          </a:xfrm>
          <a:prstGeom prst="rect">
            <a:avLst/>
          </a:prstGeom>
        </p:spPr>
      </p:pic>
      <p:pic>
        <p:nvPicPr>
          <p:cNvPr id="8" name="Obrázek 7" descr="Obsah obrázku oblečení, osoba, interiér, umění&#10;&#10;Popis byl vytvořen automaticky">
            <a:extLst>
              <a:ext uri="{FF2B5EF4-FFF2-40B4-BE49-F238E27FC236}">
                <a16:creationId xmlns:a16="http://schemas.microsoft.com/office/drawing/2014/main" id="{C270D48F-5ED7-A2B6-B2FE-1566F34F9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648404" y="3889714"/>
            <a:ext cx="3513139" cy="197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03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03812B77-5F38-4154-B6B6-F756E162DC3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err="1"/>
              <a:t>Good</a:t>
            </a:r>
            <a:r>
              <a:rPr lang="cs-CZ" dirty="0"/>
              <a:t> </a:t>
            </a:r>
            <a:r>
              <a:rPr lang="cs-CZ" dirty="0" err="1"/>
              <a:t>Practice</a:t>
            </a:r>
            <a:r>
              <a:rPr lang="cs-CZ" dirty="0"/>
              <a:t> </a:t>
            </a:r>
            <a:r>
              <a:rPr lang="cs-CZ" dirty="0" err="1"/>
              <a:t>examples</a:t>
            </a:r>
            <a:endParaRPr lang="cs-CZ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10022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POMOC </a:t>
            </a:r>
            <a:r>
              <a:rPr lang="cs-CZ" dirty="0" err="1"/>
              <a:t>association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75851" y="1640116"/>
            <a:ext cx="1969429" cy="4987476"/>
          </a:xfrm>
        </p:spPr>
        <p:txBody>
          <a:bodyPr>
            <a:normAutofit fontScale="85000" lnSpcReduction="10000"/>
          </a:bodyPr>
          <a:lstStyle/>
          <a:p>
            <a:r>
              <a:rPr lang="cs-CZ" dirty="0" err="1"/>
              <a:t>Established</a:t>
            </a:r>
            <a:r>
              <a:rPr lang="cs-CZ" dirty="0"/>
              <a:t> </a:t>
            </a:r>
            <a:r>
              <a:rPr lang="cs-CZ" dirty="0" err="1"/>
              <a:t>organisations</a:t>
            </a:r>
            <a:endParaRPr lang="cs-CZ" dirty="0"/>
          </a:p>
          <a:p>
            <a:pPr lvl="1"/>
            <a:r>
              <a:rPr lang="cs-CZ" dirty="0"/>
              <a:t>Domov sv. Anežky, o.p.s.</a:t>
            </a:r>
          </a:p>
          <a:p>
            <a:pPr lvl="1"/>
            <a:r>
              <a:rPr lang="cs-CZ" dirty="0"/>
              <a:t>Dílny sv. Jiljí, o.p.s.</a:t>
            </a:r>
          </a:p>
          <a:p>
            <a:pPr lvl="1"/>
            <a:r>
              <a:rPr lang="cs-CZ" dirty="0"/>
              <a:t>Domovy KLAS, o.p.s.</a:t>
            </a:r>
            <a:endParaRPr lang="de-DE" dirty="0"/>
          </a:p>
          <a:p>
            <a:pPr lvl="1"/>
            <a:r>
              <a:rPr lang="cs-CZ" dirty="0"/>
              <a:t> </a:t>
            </a:r>
          </a:p>
          <a:p>
            <a:r>
              <a:rPr lang="cs-CZ" dirty="0" err="1"/>
              <a:t>Connected</a:t>
            </a:r>
            <a:r>
              <a:rPr lang="cs-CZ" dirty="0"/>
              <a:t> </a:t>
            </a:r>
            <a:r>
              <a:rPr lang="cs-CZ" dirty="0" err="1"/>
              <a:t>organisations</a:t>
            </a:r>
            <a:endParaRPr lang="cs-CZ" dirty="0"/>
          </a:p>
          <a:p>
            <a:pPr lvl="1"/>
            <a:r>
              <a:rPr lang="cs-CZ" dirty="0"/>
              <a:t>Sady sv. Prokopa</a:t>
            </a:r>
          </a:p>
          <a:p>
            <a:pPr lvl="1"/>
            <a:r>
              <a:rPr lang="cs-CZ" dirty="0"/>
              <a:t>Dvůr </a:t>
            </a:r>
            <a:r>
              <a:rPr lang="cs-CZ" dirty="0" err="1"/>
              <a:t>Čihovice</a:t>
            </a:r>
            <a:endParaRPr lang="cs-CZ" dirty="0"/>
          </a:p>
          <a:p>
            <a:pPr lvl="1"/>
            <a:r>
              <a:rPr lang="cs-CZ" dirty="0"/>
              <a:t>Statek </a:t>
            </a:r>
            <a:r>
              <a:rPr lang="cs-CZ" dirty="0" err="1"/>
              <a:t>Netěchovice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21</a:t>
            </a:fld>
            <a:endParaRPr lang="en-GB" dirty="0"/>
          </a:p>
        </p:txBody>
      </p:sp>
      <p:pic>
        <p:nvPicPr>
          <p:cNvPr id="10" name="Obrázek 9" descr="Obsah obrázku tráva, exteriér, obloha, strom&#10;&#10;Popis byl vytvořen automaticky">
            <a:extLst>
              <a:ext uri="{FF2B5EF4-FFF2-40B4-BE49-F238E27FC236}">
                <a16:creationId xmlns:a16="http://schemas.microsoft.com/office/drawing/2014/main" id="{B07A09A4-DD7A-7C11-6439-7604DAB478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865" y="4142116"/>
            <a:ext cx="3021110" cy="1699374"/>
          </a:xfrm>
          <a:prstGeom prst="rect">
            <a:avLst/>
          </a:prstGeom>
        </p:spPr>
      </p:pic>
      <p:pic>
        <p:nvPicPr>
          <p:cNvPr id="11" name="Obrázek 10" descr="Obsah obrázku tráva, ovce, exteriér, bujný&#10;&#10;Popis byl vytvořen automaticky">
            <a:extLst>
              <a:ext uri="{FF2B5EF4-FFF2-40B4-BE49-F238E27FC236}">
                <a16:creationId xmlns:a16="http://schemas.microsoft.com/office/drawing/2014/main" id="{A3C4A6CC-14D2-973F-87F5-E2EDA5AD66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79" y="4142116"/>
            <a:ext cx="3021110" cy="1699374"/>
          </a:xfrm>
          <a:prstGeom prst="rect">
            <a:avLst/>
          </a:prstGeom>
        </p:spPr>
      </p:pic>
      <p:pic>
        <p:nvPicPr>
          <p:cNvPr id="12" name="Obrázek 11" descr="Obsah obrázku budova, exteriér, dům, kámen&#10;&#10;Popis byl vytvořen automaticky">
            <a:extLst>
              <a:ext uri="{FF2B5EF4-FFF2-40B4-BE49-F238E27FC236}">
                <a16:creationId xmlns:a16="http://schemas.microsoft.com/office/drawing/2014/main" id="{4EEB5C0E-47B4-9C40-A8AC-B691431EAE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80" y="1797212"/>
            <a:ext cx="6332696" cy="181735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255" y="813703"/>
            <a:ext cx="1702894" cy="87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186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POMOC </a:t>
            </a:r>
            <a:r>
              <a:rPr lang="cs-CZ" dirty="0" err="1"/>
              <a:t>association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75851" y="2116183"/>
            <a:ext cx="2161019" cy="4073480"/>
          </a:xfrm>
        </p:spPr>
        <p:txBody>
          <a:bodyPr>
            <a:normAutofit/>
          </a:bodyPr>
          <a:lstStyle/>
          <a:p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services</a:t>
            </a:r>
            <a:endParaRPr lang="cs-CZ" dirty="0"/>
          </a:p>
          <a:p>
            <a:pPr lvl="1"/>
            <a:r>
              <a:rPr lang="cs-CZ" dirty="0" err="1"/>
              <a:t>Sheltered</a:t>
            </a:r>
            <a:r>
              <a:rPr lang="cs-CZ" dirty="0"/>
              <a:t> </a:t>
            </a:r>
            <a:r>
              <a:rPr lang="cs-CZ" dirty="0" err="1"/>
              <a:t>housing</a:t>
            </a:r>
            <a:endParaRPr lang="cs-CZ" dirty="0"/>
          </a:p>
          <a:p>
            <a:pPr lvl="1"/>
            <a:r>
              <a:rPr lang="cs-CZ" dirty="0" err="1"/>
              <a:t>Rehabilitation</a:t>
            </a:r>
            <a:endParaRPr lang="cs-CZ" dirty="0"/>
          </a:p>
          <a:p>
            <a:pPr lvl="1"/>
            <a:r>
              <a:rPr lang="cs-CZ" dirty="0" err="1"/>
              <a:t>Work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elderly</a:t>
            </a:r>
            <a:r>
              <a:rPr lang="cs-CZ" dirty="0"/>
              <a:t>, </a:t>
            </a:r>
            <a:r>
              <a:rPr lang="cs-CZ" dirty="0" err="1"/>
              <a:t>families</a:t>
            </a:r>
            <a:r>
              <a:rPr lang="cs-CZ" dirty="0"/>
              <a:t>, </a:t>
            </a:r>
            <a:r>
              <a:rPr lang="cs-CZ" dirty="0" err="1"/>
              <a:t>children</a:t>
            </a:r>
            <a:r>
              <a:rPr lang="cs-CZ" dirty="0"/>
              <a:t>, </a:t>
            </a:r>
            <a:r>
              <a:rPr lang="cs-CZ" dirty="0" err="1"/>
              <a:t>youth</a:t>
            </a:r>
            <a:endParaRPr lang="cs-CZ" dirty="0"/>
          </a:p>
          <a:p>
            <a:pPr lvl="1"/>
            <a:r>
              <a:rPr lang="cs-CZ" dirty="0" err="1"/>
              <a:t>Freetime</a:t>
            </a:r>
            <a:r>
              <a:rPr lang="cs-CZ" dirty="0"/>
              <a:t> </a:t>
            </a:r>
            <a:r>
              <a:rPr lang="cs-CZ" dirty="0" err="1"/>
              <a:t>clubs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Maternity and </a:t>
            </a:r>
            <a:r>
              <a:rPr lang="cs-CZ" dirty="0" err="1"/>
              <a:t>low-threshold</a:t>
            </a:r>
            <a:r>
              <a:rPr lang="cs-CZ" dirty="0"/>
              <a:t> </a:t>
            </a:r>
            <a:r>
              <a:rPr lang="cs-CZ" dirty="0" err="1"/>
              <a:t>centers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22</a:t>
            </a:fld>
            <a:endParaRPr lang="en-GB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869" y="1326183"/>
            <a:ext cx="2725781" cy="204433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"/>
          <a:stretch/>
        </p:blipFill>
        <p:spPr>
          <a:xfrm>
            <a:off x="6945355" y="3499209"/>
            <a:ext cx="3522295" cy="246811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438" y="5169554"/>
            <a:ext cx="2297430" cy="1531620"/>
          </a:xfrm>
          <a:prstGeom prst="rect">
            <a:avLst/>
          </a:prstGeom>
        </p:spPr>
      </p:pic>
      <p:pic>
        <p:nvPicPr>
          <p:cNvPr id="9" name="Obrázek 8" descr="Obsah obrázku tráva, exteriér, osoba, dítě&#10;&#10;Popis byl vytvořen automaticky">
            <a:extLst>
              <a:ext uri="{FF2B5EF4-FFF2-40B4-BE49-F238E27FC236}">
                <a16:creationId xmlns:a16="http://schemas.microsoft.com/office/drawing/2014/main" id="{6BE1AAB0-8EDA-6E07-C902-8F4C4E5A45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437" y="3508983"/>
            <a:ext cx="2291618" cy="152210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438" y="1326183"/>
            <a:ext cx="3063863" cy="204433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912" y="5423072"/>
            <a:ext cx="1702894" cy="87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56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699" y="5603019"/>
            <a:ext cx="1336714" cy="119234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POMOC </a:t>
            </a:r>
            <a:r>
              <a:rPr lang="cs-CZ" dirty="0" err="1"/>
              <a:t>association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75850" y="2712358"/>
            <a:ext cx="2606326" cy="3486835"/>
          </a:xfrm>
        </p:spPr>
        <p:txBody>
          <a:bodyPr>
            <a:normAutofit/>
          </a:bodyPr>
          <a:lstStyle/>
          <a:p>
            <a:r>
              <a:rPr lang="cs-CZ" dirty="0" err="1"/>
              <a:t>Sheltered</a:t>
            </a:r>
            <a:r>
              <a:rPr lang="cs-CZ" dirty="0"/>
              <a:t> </a:t>
            </a:r>
            <a:r>
              <a:rPr lang="cs-CZ" dirty="0" err="1"/>
              <a:t>workshops</a:t>
            </a:r>
            <a:endParaRPr lang="cs-CZ" dirty="0"/>
          </a:p>
          <a:p>
            <a:pPr lvl="1"/>
            <a:r>
              <a:rPr lang="cs-CZ" dirty="0" err="1"/>
              <a:t>Gardens</a:t>
            </a:r>
            <a:r>
              <a:rPr lang="cs-CZ" dirty="0"/>
              <a:t>, </a:t>
            </a:r>
            <a:r>
              <a:rPr lang="cs-CZ" dirty="0" err="1"/>
              <a:t>orchards</a:t>
            </a:r>
            <a:endParaRPr lang="cs-CZ" dirty="0"/>
          </a:p>
          <a:p>
            <a:pPr lvl="1"/>
            <a:r>
              <a:rPr lang="cs-CZ" dirty="0" err="1"/>
              <a:t>Wood</a:t>
            </a:r>
            <a:r>
              <a:rPr lang="cs-CZ" dirty="0"/>
              <a:t> </a:t>
            </a:r>
            <a:r>
              <a:rPr lang="cs-CZ" dirty="0" err="1"/>
              <a:t>processing</a:t>
            </a:r>
            <a:endParaRPr lang="cs-CZ" dirty="0"/>
          </a:p>
          <a:p>
            <a:pPr lvl="1"/>
            <a:r>
              <a:rPr lang="cs-CZ" dirty="0" err="1"/>
              <a:t>Wool</a:t>
            </a:r>
            <a:r>
              <a:rPr lang="cs-CZ" dirty="0"/>
              <a:t> and </a:t>
            </a:r>
            <a:r>
              <a:rPr lang="cs-CZ" dirty="0" err="1"/>
              <a:t>textiles</a:t>
            </a:r>
            <a:r>
              <a:rPr lang="cs-CZ" dirty="0"/>
              <a:t> </a:t>
            </a:r>
            <a:r>
              <a:rPr lang="cs-CZ" dirty="0" err="1"/>
              <a:t>processing</a:t>
            </a:r>
            <a:endParaRPr lang="cs-CZ" dirty="0"/>
          </a:p>
          <a:p>
            <a:pPr lvl="1"/>
            <a:r>
              <a:rPr lang="cs-CZ" dirty="0"/>
              <a:t>Support </a:t>
            </a:r>
            <a:r>
              <a:rPr lang="cs-CZ" dirty="0" err="1"/>
              <a:t>work</a:t>
            </a:r>
            <a:r>
              <a:rPr lang="cs-CZ" dirty="0"/>
              <a:t> and </a:t>
            </a:r>
            <a:r>
              <a:rPr lang="cs-CZ" dirty="0" err="1"/>
              <a:t>maintenance</a:t>
            </a:r>
            <a:endParaRPr lang="cs-CZ" dirty="0"/>
          </a:p>
          <a:p>
            <a:pPr lvl="1"/>
            <a:r>
              <a:rPr lang="cs-CZ" dirty="0" err="1"/>
              <a:t>Technical</a:t>
            </a:r>
            <a:r>
              <a:rPr lang="cs-CZ" dirty="0"/>
              <a:t> </a:t>
            </a:r>
            <a:r>
              <a:rPr lang="cs-CZ" dirty="0" err="1"/>
              <a:t>services</a:t>
            </a:r>
            <a:r>
              <a:rPr lang="cs-CZ" dirty="0"/>
              <a:t> and transport</a:t>
            </a:r>
          </a:p>
          <a:p>
            <a:pPr lvl="1"/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23</a:t>
            </a:fld>
            <a:endParaRPr lang="en-GB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093" y="1593668"/>
            <a:ext cx="2438399" cy="161953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092" y="3378719"/>
            <a:ext cx="2438400" cy="1828800"/>
          </a:xfrm>
          <a:prstGeom prst="rect">
            <a:avLst/>
          </a:prstGeom>
        </p:spPr>
      </p:pic>
      <p:pic>
        <p:nvPicPr>
          <p:cNvPr id="9" name="Obrázek 8" descr="Obsah obrázku strom, tráva, exteriér, doprava&#10;&#10;Popis byl vytvořen automaticky">
            <a:extLst>
              <a:ext uri="{FF2B5EF4-FFF2-40B4-BE49-F238E27FC236}">
                <a16:creationId xmlns:a16="http://schemas.microsoft.com/office/drawing/2014/main" id="{1E6DBE50-466B-766F-64E9-5247ABDD2A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177" y="3378720"/>
            <a:ext cx="2916101" cy="164030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093" y="5373036"/>
            <a:ext cx="1885877" cy="125646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073" y="5207519"/>
            <a:ext cx="2106204" cy="156834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74ADD9C-13A6-BB86-B897-4F424E4311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107" y="1593669"/>
            <a:ext cx="2879171" cy="1619534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69" y="1553230"/>
            <a:ext cx="1702894" cy="87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578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POMOC </a:t>
            </a:r>
            <a:r>
              <a:rPr lang="cs-CZ" dirty="0" err="1"/>
              <a:t>association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75851" y="2116183"/>
            <a:ext cx="2313357" cy="4073480"/>
          </a:xfrm>
        </p:spPr>
        <p:txBody>
          <a:bodyPr>
            <a:normAutofit/>
          </a:bodyPr>
          <a:lstStyle/>
          <a:p>
            <a:r>
              <a:rPr lang="cs-CZ" dirty="0" err="1"/>
              <a:t>Sheltered</a:t>
            </a:r>
            <a:r>
              <a:rPr lang="cs-CZ" dirty="0"/>
              <a:t> </a:t>
            </a:r>
            <a:r>
              <a:rPr lang="cs-CZ" dirty="0" err="1"/>
              <a:t>employment</a:t>
            </a:r>
            <a:endParaRPr lang="cs-CZ" dirty="0"/>
          </a:p>
          <a:p>
            <a:endParaRPr lang="cs-CZ" dirty="0"/>
          </a:p>
          <a:p>
            <a:pPr lvl="1"/>
            <a:r>
              <a:rPr lang="cs-CZ" dirty="0" err="1"/>
              <a:t>Three</a:t>
            </a:r>
            <a:r>
              <a:rPr lang="cs-CZ" dirty="0"/>
              <a:t> grade </a:t>
            </a:r>
            <a:r>
              <a:rPr lang="cs-CZ" dirty="0" err="1"/>
              <a:t>system</a:t>
            </a:r>
            <a:endParaRPr lang="cs-CZ" dirty="0"/>
          </a:p>
          <a:p>
            <a:pPr lvl="1"/>
            <a:endParaRPr lang="cs-CZ" dirty="0"/>
          </a:p>
          <a:p>
            <a:pPr lvl="1"/>
            <a:r>
              <a:rPr lang="cs-CZ" dirty="0" err="1"/>
              <a:t>Preparation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entering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open </a:t>
            </a:r>
            <a:r>
              <a:rPr lang="cs-CZ" dirty="0" err="1"/>
              <a:t>labor</a:t>
            </a:r>
            <a:r>
              <a:rPr lang="cs-CZ" dirty="0"/>
              <a:t> market</a:t>
            </a:r>
          </a:p>
          <a:p>
            <a:pPr lvl="1"/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24</a:t>
            </a:fld>
            <a:endParaRPr lang="en-GB" dirty="0"/>
          </a:p>
        </p:txBody>
      </p:sp>
      <p:pic>
        <p:nvPicPr>
          <p:cNvPr id="6" name="Obrázek 5" descr="Obsah obrázku text, osoba, interiér, trouba&#10;&#10;Popis byl vytvořen automaticky">
            <a:extLst>
              <a:ext uri="{FF2B5EF4-FFF2-40B4-BE49-F238E27FC236}">
                <a16:creationId xmlns:a16="http://schemas.microsoft.com/office/drawing/2014/main" id="{6765A10A-E30C-3DFC-7142-08D1136E70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312" y="4983337"/>
            <a:ext cx="3037202" cy="1708426"/>
          </a:xfrm>
          <a:prstGeom prst="rect">
            <a:avLst/>
          </a:prstGeom>
        </p:spPr>
      </p:pic>
      <p:pic>
        <p:nvPicPr>
          <p:cNvPr id="7" name="Obrázek 6" descr="Obsah obrázku text, osoba, koš, kontejner&#10;&#10;Popis byl vytvořen automaticky">
            <a:extLst>
              <a:ext uri="{FF2B5EF4-FFF2-40B4-BE49-F238E27FC236}">
                <a16:creationId xmlns:a16="http://schemas.microsoft.com/office/drawing/2014/main" id="{A8CC79F0-8F02-1CEF-82D2-3204678959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831" y="4378479"/>
            <a:ext cx="3008819" cy="1692461"/>
          </a:xfrm>
          <a:prstGeom prst="rect">
            <a:avLst/>
          </a:prstGeom>
        </p:spPr>
      </p:pic>
      <p:pic>
        <p:nvPicPr>
          <p:cNvPr id="9" name="Obrázek 8" descr="Obsah obrázku zelenina, čerstvé&#10;&#10;Popis byl vytvořen automaticky">
            <a:extLst>
              <a:ext uri="{FF2B5EF4-FFF2-40B4-BE49-F238E27FC236}">
                <a16:creationId xmlns:a16="http://schemas.microsoft.com/office/drawing/2014/main" id="{9A567BEC-6C02-787B-71C0-19998385FD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747" y="1227162"/>
            <a:ext cx="3084420" cy="1734987"/>
          </a:xfrm>
          <a:prstGeom prst="rect">
            <a:avLst/>
          </a:prstGeom>
        </p:spPr>
      </p:pic>
      <p:pic>
        <p:nvPicPr>
          <p:cNvPr id="10" name="Obrázek 9" descr="Obsah obrázku osoba, vaření, čerstvé, zelenina&#10;&#10;Popis byl vytvořen automaticky">
            <a:extLst>
              <a:ext uri="{FF2B5EF4-FFF2-40B4-BE49-F238E27FC236}">
                <a16:creationId xmlns:a16="http://schemas.microsoft.com/office/drawing/2014/main" id="{BD89B71D-8ABB-CA8B-C4AE-6799FEBD96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135" y="1919816"/>
            <a:ext cx="2998322" cy="1686556"/>
          </a:xfrm>
          <a:prstGeom prst="rect">
            <a:avLst/>
          </a:prstGeom>
        </p:spPr>
      </p:pic>
      <p:pic>
        <p:nvPicPr>
          <p:cNvPr id="11" name="Obrázek 10" descr="Obsah obrázku osoba, příprava&#10;&#10;Popis byl vytvořen automaticky">
            <a:extLst>
              <a:ext uri="{FF2B5EF4-FFF2-40B4-BE49-F238E27FC236}">
                <a16:creationId xmlns:a16="http://schemas.microsoft.com/office/drawing/2014/main" id="{4AD779E9-6ADD-FF59-B4E4-379DA397BF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88" y="3107002"/>
            <a:ext cx="3084422" cy="173498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707" y="741022"/>
            <a:ext cx="1702894" cy="87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262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St. Prokop </a:t>
            </a:r>
            <a:r>
              <a:rPr lang="cs-CZ" dirty="0" err="1"/>
              <a:t>Orchards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75851" y="2116183"/>
            <a:ext cx="1969429" cy="4073480"/>
          </a:xfrm>
        </p:spPr>
        <p:txBody>
          <a:bodyPr>
            <a:normAutofit/>
          </a:bodyPr>
          <a:lstStyle/>
          <a:p>
            <a:r>
              <a:rPr lang="cs-CZ" dirty="0" err="1"/>
              <a:t>Growing</a:t>
            </a:r>
            <a:r>
              <a:rPr lang="cs-CZ" dirty="0"/>
              <a:t> and </a:t>
            </a:r>
            <a:r>
              <a:rPr lang="cs-CZ" dirty="0" err="1"/>
              <a:t>processing</a:t>
            </a:r>
            <a:endParaRPr lang="cs-CZ" dirty="0"/>
          </a:p>
          <a:p>
            <a:pPr lvl="1"/>
            <a:r>
              <a:rPr lang="cs-CZ" dirty="0" err="1"/>
              <a:t>Apples</a:t>
            </a:r>
            <a:endParaRPr lang="cs-CZ" dirty="0"/>
          </a:p>
          <a:p>
            <a:pPr lvl="1"/>
            <a:r>
              <a:rPr lang="cs-CZ" dirty="0" err="1"/>
              <a:t>Plums</a:t>
            </a:r>
            <a:endParaRPr lang="cs-CZ" dirty="0"/>
          </a:p>
          <a:p>
            <a:pPr lvl="1"/>
            <a:r>
              <a:rPr lang="cs-CZ" dirty="0" err="1"/>
              <a:t>Strawberies</a:t>
            </a:r>
            <a:endParaRPr lang="cs-CZ" dirty="0"/>
          </a:p>
          <a:p>
            <a:pPr lvl="1"/>
            <a:r>
              <a:rPr lang="cs-CZ" dirty="0" err="1"/>
              <a:t>Potatoes</a:t>
            </a:r>
            <a:endParaRPr lang="cs-CZ" dirty="0"/>
          </a:p>
          <a:p>
            <a:pPr lvl="1"/>
            <a:endParaRPr lang="cs-CZ" dirty="0"/>
          </a:p>
          <a:p>
            <a:pPr lvl="1"/>
            <a:r>
              <a:rPr lang="cs-CZ" dirty="0" err="1"/>
              <a:t>Organic</a:t>
            </a:r>
            <a:r>
              <a:rPr lang="cs-CZ" dirty="0"/>
              <a:t>, </a:t>
            </a:r>
            <a:r>
              <a:rPr lang="cs-CZ" dirty="0" err="1"/>
              <a:t>raw</a:t>
            </a:r>
            <a:r>
              <a:rPr lang="cs-CZ" dirty="0"/>
              <a:t>, </a:t>
            </a:r>
            <a:r>
              <a:rPr lang="cs-CZ" dirty="0" err="1"/>
              <a:t>lower</a:t>
            </a:r>
            <a:r>
              <a:rPr lang="cs-CZ" dirty="0"/>
              <a:t> CO</a:t>
            </a:r>
            <a:r>
              <a:rPr lang="cs-CZ" baseline="-25000" dirty="0"/>
              <a:t>2</a:t>
            </a:r>
            <a:r>
              <a:rPr lang="cs-CZ" dirty="0"/>
              <a:t> </a:t>
            </a:r>
            <a:r>
              <a:rPr lang="cs-CZ" dirty="0" err="1"/>
              <a:t>footprint</a:t>
            </a:r>
            <a:r>
              <a:rPr lang="cs-CZ" dirty="0"/>
              <a:t>… </a:t>
            </a: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25</a:t>
            </a:fld>
            <a:endParaRPr lang="en-GB" dirty="0"/>
          </a:p>
        </p:txBody>
      </p:sp>
      <p:pic>
        <p:nvPicPr>
          <p:cNvPr id="5" name="Obrázek 4" descr="Obsah obrázku obloha, strom, exteriér, tráva&#10;&#10;Popis byl vytvořen automaticky">
            <a:extLst>
              <a:ext uri="{FF2B5EF4-FFF2-40B4-BE49-F238E27FC236}">
                <a16:creationId xmlns:a16="http://schemas.microsoft.com/office/drawing/2014/main" id="{FC24B9F2-CD67-1570-64B7-496D137676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377" y="1470538"/>
            <a:ext cx="3120179" cy="208011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376" y="3655144"/>
            <a:ext cx="2779778" cy="227778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399" y="1470538"/>
            <a:ext cx="3166560" cy="263068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/>
          <a:stretch/>
        </p:blipFill>
        <p:spPr>
          <a:xfrm>
            <a:off x="3931921" y="4195232"/>
            <a:ext cx="3573039" cy="227778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205" y="752911"/>
            <a:ext cx="1867945" cy="107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9124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POMOC </a:t>
            </a:r>
            <a:r>
              <a:rPr lang="cs-CZ" dirty="0" err="1"/>
              <a:t>association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75851" y="1544244"/>
            <a:ext cx="1969429" cy="4073480"/>
          </a:xfrm>
        </p:spPr>
        <p:txBody>
          <a:bodyPr>
            <a:normAutofit/>
          </a:bodyPr>
          <a:lstStyle/>
          <a:p>
            <a:r>
              <a:rPr lang="cs-CZ" dirty="0"/>
              <a:t>Non-</a:t>
            </a:r>
            <a:r>
              <a:rPr lang="cs-CZ" dirty="0" err="1"/>
              <a:t>production</a:t>
            </a:r>
            <a:r>
              <a:rPr lang="cs-CZ" dirty="0"/>
              <a:t> </a:t>
            </a:r>
            <a:r>
              <a:rPr lang="cs-CZ" dirty="0" err="1"/>
              <a:t>activities</a:t>
            </a:r>
            <a:endParaRPr lang="cs-CZ" dirty="0"/>
          </a:p>
          <a:p>
            <a:pPr lvl="1"/>
            <a:r>
              <a:rPr lang="cs-CZ" dirty="0" err="1"/>
              <a:t>Harvest</a:t>
            </a:r>
            <a:r>
              <a:rPr lang="cs-CZ" dirty="0"/>
              <a:t> festival</a:t>
            </a:r>
          </a:p>
          <a:p>
            <a:pPr lvl="1"/>
            <a:r>
              <a:rPr lang="cs-CZ" dirty="0" err="1"/>
              <a:t>Agritourism</a:t>
            </a:r>
            <a:endParaRPr lang="cs-CZ" dirty="0"/>
          </a:p>
          <a:p>
            <a:pPr lvl="1"/>
            <a:r>
              <a:rPr lang="cs-CZ" dirty="0" err="1"/>
              <a:t>Weddings</a:t>
            </a:r>
            <a:endParaRPr lang="cs-CZ" dirty="0"/>
          </a:p>
          <a:p>
            <a:pPr lvl="1"/>
            <a:r>
              <a:rPr lang="cs-CZ" dirty="0" err="1"/>
              <a:t>Cultural</a:t>
            </a:r>
            <a:r>
              <a:rPr lang="cs-CZ" dirty="0"/>
              <a:t> </a:t>
            </a:r>
            <a:r>
              <a:rPr lang="cs-CZ" dirty="0" err="1"/>
              <a:t>sessions</a:t>
            </a:r>
            <a:endParaRPr lang="cs-CZ" dirty="0"/>
          </a:p>
          <a:p>
            <a:pPr lvl="1"/>
            <a:r>
              <a:rPr lang="cs-CZ" dirty="0"/>
              <a:t>Open </a:t>
            </a:r>
            <a:r>
              <a:rPr lang="cs-CZ" dirty="0" err="1"/>
              <a:t>gates</a:t>
            </a:r>
            <a:r>
              <a:rPr lang="cs-CZ" dirty="0"/>
              <a:t> </a:t>
            </a:r>
            <a:r>
              <a:rPr lang="cs-CZ" dirty="0" err="1"/>
              <a:t>days</a:t>
            </a:r>
            <a:endParaRPr lang="cs-CZ" dirty="0"/>
          </a:p>
          <a:p>
            <a:pPr lvl="1"/>
            <a:r>
              <a:rPr lang="cs-CZ" dirty="0" err="1"/>
              <a:t>Agricultural</a:t>
            </a:r>
            <a:r>
              <a:rPr lang="cs-CZ" dirty="0"/>
              <a:t> museum</a:t>
            </a:r>
          </a:p>
          <a:p>
            <a:pPr lvl="1"/>
            <a:r>
              <a:rPr lang="cs-CZ" dirty="0" err="1"/>
              <a:t>Chapel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St. </a:t>
            </a:r>
            <a:r>
              <a:rPr lang="cs-CZ" dirty="0" err="1"/>
              <a:t>Agnes</a:t>
            </a:r>
            <a:r>
              <a:rPr lang="cs-CZ" dirty="0"/>
              <a:t> </a:t>
            </a:r>
          </a:p>
          <a:p>
            <a:pPr lvl="1"/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26</a:t>
            </a:fld>
            <a:endParaRPr lang="en-GB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829" y="3670480"/>
            <a:ext cx="3781131" cy="251917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021" y="4711683"/>
            <a:ext cx="1970636" cy="147797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621" y="3311447"/>
            <a:ext cx="1977037" cy="131225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021" y="1544245"/>
            <a:ext cx="1970636" cy="165694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4"/>
          <a:stretch/>
        </p:blipFill>
        <p:spPr>
          <a:xfrm>
            <a:off x="6799829" y="1544244"/>
            <a:ext cx="3781131" cy="201662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662" y="5583546"/>
            <a:ext cx="1235909" cy="63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9098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A28452-4406-4BAF-9839-82ED7A42F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thank you for your attention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35C490-0737-45C2-A58B-F2D6F4101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24423" y="3626758"/>
            <a:ext cx="6757428" cy="1052639"/>
          </a:xfrm>
        </p:spPr>
        <p:txBody>
          <a:bodyPr/>
          <a:lstStyle/>
          <a:p>
            <a:pPr>
              <a:lnSpc>
                <a:spcPct val="120000"/>
              </a:lnSpc>
              <a:buClr>
                <a:schemeClr val="accent6"/>
              </a:buClr>
              <a:buSzPts val="1600"/>
            </a:pPr>
            <a:r>
              <a:rPr lang="en-US" sz="2000" dirty="0"/>
              <a:t>Name of Lecturer</a:t>
            </a:r>
          </a:p>
          <a:p>
            <a:pPr lvl="1">
              <a:lnSpc>
                <a:spcPct val="120000"/>
              </a:lnSpc>
              <a:buSzPts val="1200"/>
            </a:pPr>
            <a:r>
              <a:rPr lang="en-US" sz="1600" dirty="0">
                <a:solidFill>
                  <a:schemeClr val="accent6"/>
                </a:solidFill>
              </a:rPr>
              <a:t>Institution of Lecturer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62C117D-1E3B-45F3-B3CE-D0ABB8BE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chemeClr val="lt1"/>
              </a:buClr>
              <a:buSzPts val="1600"/>
            </a:pPr>
            <a:r>
              <a:rPr lang="cs-CZ" dirty="0"/>
              <a:t>+ call number</a:t>
            </a:r>
            <a:endParaRPr lang="cs-CZ" baseline="300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DB0F70C-A834-4236-A1BF-29790ECF981C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pPr>
              <a:buClr>
                <a:schemeClr val="lt1"/>
              </a:buClr>
              <a:buSzPct val="100000"/>
            </a:pPr>
            <a:r>
              <a:rPr lang="de-DE" dirty="0">
                <a:solidFill>
                  <a:schemeClr val="bg1"/>
                </a:solidFill>
              </a:rPr>
              <a:t>name@xyz.com</a:t>
            </a:r>
          </a:p>
        </p:txBody>
      </p:sp>
    </p:spTree>
    <p:extLst>
      <p:ext uri="{BB962C8B-B14F-4D97-AF65-F5344CB8AC3E}">
        <p14:creationId xmlns:p14="http://schemas.microsoft.com/office/powerpoint/2010/main" val="10282770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mirrors.creativecommons.org/presskit/buttons/88x31/png/by-nc.png">
            <a:extLst>
              <a:ext uri="{FF2B5EF4-FFF2-40B4-BE49-F238E27FC236}">
                <a16:creationId xmlns:a16="http://schemas.microsoft.com/office/drawing/2014/main" id="{6DF349C7-B2E5-4F4B-9F6E-05D9180B9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977" y="2529431"/>
            <a:ext cx="1361196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6C0716FC-C61B-4D88-B9F2-CF3D73839B1A}"/>
              </a:ext>
            </a:extLst>
          </p:cNvPr>
          <p:cNvSpPr/>
          <p:nvPr/>
        </p:nvSpPr>
        <p:spPr>
          <a:xfrm>
            <a:off x="2028311" y="5372100"/>
            <a:ext cx="466725" cy="347364"/>
          </a:xfrm>
          <a:prstGeom prst="rect">
            <a:avLst/>
          </a:prstGeom>
          <a:solidFill>
            <a:srgbClr val="047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829DCAD-C0E7-430A-8643-6832F939BF18}"/>
              </a:ext>
            </a:extLst>
          </p:cNvPr>
          <p:cNvSpPr/>
          <p:nvPr/>
        </p:nvSpPr>
        <p:spPr>
          <a:xfrm>
            <a:off x="3305174" y="2444392"/>
            <a:ext cx="65881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Farming with Refugees and forced displaced people - Agriculture as a path of inclusion </a:t>
            </a:r>
            <a:b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2023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SoFarTEAM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licensed under CC BY-NC 4.0. </a:t>
            </a: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view a copy of this license, visit http://creativecommons.org/licenses/by-nc/4.0/</a:t>
            </a:r>
            <a:endParaRPr lang="de-DE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Google Shape;264;p22">
            <a:extLst>
              <a:ext uri="{FF2B5EF4-FFF2-40B4-BE49-F238E27FC236}">
                <a16:creationId xmlns:a16="http://schemas.microsoft.com/office/drawing/2014/main" id="{E9E4C8FB-1669-4F24-AAF0-DEA5D6A3BABE}"/>
              </a:ext>
            </a:extLst>
          </p:cNvPr>
          <p:cNvSpPr txBox="1">
            <a:spLocks/>
          </p:cNvSpPr>
          <p:nvPr/>
        </p:nvSpPr>
        <p:spPr>
          <a:xfrm>
            <a:off x="2503388" y="5701907"/>
            <a:ext cx="2650457" cy="48401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72000" rIns="91425" bIns="4570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ts val="192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440"/>
              </a:lnSpc>
              <a:spcBef>
                <a:spcPts val="200"/>
              </a:spcBef>
              <a:buClr>
                <a:schemeClr val="tx2"/>
              </a:buClr>
              <a:buFontTx/>
              <a:buNone/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0000" indent="-180000" algn="l" defTabSz="914400" rtl="0" eaLnBrk="1" latinLnBrk="0" hangingPunct="1">
              <a:lnSpc>
                <a:spcPts val="19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chemeClr val="lt1"/>
              </a:buClr>
              <a:buSzPct val="100000"/>
              <a:buFont typeface="Arial"/>
              <a:buNone/>
            </a:pPr>
            <a:r>
              <a:rPr lang="de-DE" dirty="0">
                <a:solidFill>
                  <a:schemeClr val="bg1"/>
                </a:solidFill>
              </a:rPr>
              <a:t>jmoudry@fzt.jcu.cz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8BC05B0D-49E7-453A-94EA-60ECCA03B066}"/>
              </a:ext>
            </a:extLst>
          </p:cNvPr>
          <p:cNvSpPr/>
          <p:nvPr/>
        </p:nvSpPr>
        <p:spPr>
          <a:xfrm>
            <a:off x="2088758" y="3566116"/>
            <a:ext cx="51082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slides were created by Jan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Moudrý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Contact:</a:t>
            </a:r>
          </a:p>
          <a:p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South Bohemia in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České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Budějovice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Studentská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</a:t>
            </a:r>
          </a:p>
          <a:p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370 05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České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Budějovice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Czech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Republic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637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03812B77-5F38-4154-B6B6-F756E162DC3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err="1"/>
              <a:t>Farm</a:t>
            </a:r>
            <a:r>
              <a:rPr lang="cs-CZ" dirty="0"/>
              <a:t> </a:t>
            </a:r>
            <a:r>
              <a:rPr lang="cs-CZ" dirty="0" err="1"/>
              <a:t>Environment</a:t>
            </a:r>
            <a:endParaRPr lang="cs-CZ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1744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75851" y="668343"/>
            <a:ext cx="7840299" cy="1022351"/>
          </a:xfrm>
        </p:spPr>
        <p:txBody>
          <a:bodyPr/>
          <a:lstStyle/>
          <a:p>
            <a:r>
              <a:rPr lang="cs-CZ" dirty="0" err="1"/>
              <a:t>Current</a:t>
            </a:r>
            <a:r>
              <a:rPr lang="cs-CZ" dirty="0"/>
              <a:t> </a:t>
            </a:r>
            <a:r>
              <a:rPr lang="cs-CZ" dirty="0" err="1"/>
              <a:t>trends</a:t>
            </a:r>
            <a:r>
              <a:rPr lang="cs-CZ" dirty="0"/>
              <a:t> in </a:t>
            </a:r>
            <a:r>
              <a:rPr lang="cs-CZ" dirty="0" err="1"/>
              <a:t>agriculture</a:t>
            </a:r>
            <a:endParaRPr lang="cs-CZ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290D1783-1771-40DA-BD98-3E5678E262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7" name="Inhaltsplatzhalter 16">
            <a:extLst>
              <a:ext uri="{FF2B5EF4-FFF2-40B4-BE49-F238E27FC236}">
                <a16:creationId xmlns:a16="http://schemas.microsoft.com/office/drawing/2014/main" id="{21143A1B-3857-4699-8D07-43784F7C754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C08EFE07-1504-4FE7-A350-98A276FC22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03456" y="6300063"/>
            <a:ext cx="2057400" cy="545243"/>
          </a:xfrm>
        </p:spPr>
        <p:txBody>
          <a:bodyPr/>
          <a:lstStyle/>
          <a:p>
            <a:fld id="{AC30E85F-03A9-4DC3-A879-6F4150C88507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19" name="Inhaltsplatzhalter 18">
            <a:extLst>
              <a:ext uri="{FF2B5EF4-FFF2-40B4-BE49-F238E27FC236}">
                <a16:creationId xmlns:a16="http://schemas.microsoft.com/office/drawing/2014/main" id="{010EF002-1541-4EFF-81CF-261FD429C657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" name="Picture 18" descr="Výsledek obrázku pro intenzivní zem&amp;ecaron;d&amp;ecaron;lstv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7613" y="1199626"/>
            <a:ext cx="4423930" cy="2922368"/>
          </a:xfrm>
          <a:prstGeom prst="rect">
            <a:avLst/>
          </a:prstGeom>
        </p:spPr>
      </p:pic>
      <p:pic>
        <p:nvPicPr>
          <p:cNvPr id="11" name="Picture 4" descr="Související obr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005" y="3920490"/>
            <a:ext cx="4484498" cy="293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314" y="3920491"/>
            <a:ext cx="3576481" cy="2595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896" y="1110531"/>
            <a:ext cx="3148451" cy="236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3491" y="2982239"/>
            <a:ext cx="4724321" cy="2102209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273" y="1672006"/>
            <a:ext cx="3450425" cy="247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8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7"/>
          <p:cNvSpPr txBox="1">
            <a:spLocks/>
          </p:cNvSpPr>
          <p:nvPr/>
        </p:nvSpPr>
        <p:spPr>
          <a:xfrm>
            <a:off x="1925241" y="1802606"/>
            <a:ext cx="7410348" cy="404955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cs-CZ" sz="1158" dirty="0"/>
          </a:p>
          <a:p>
            <a:pPr>
              <a:defRPr/>
            </a:pPr>
            <a:endParaRPr lang="cs-CZ" sz="1158" dirty="0"/>
          </a:p>
          <a:p>
            <a:pPr>
              <a:buFont typeface="Wingdings 3" panose="05040102010807070707" pitchFamily="18" charset="2"/>
              <a:buNone/>
              <a:defRPr/>
            </a:pPr>
            <a:r>
              <a:rPr lang="cs-CZ" sz="1158" dirty="0"/>
              <a:t>			    </a:t>
            </a:r>
          </a:p>
          <a:p>
            <a:pPr>
              <a:buFont typeface="Wingdings 3" panose="05040102010807070707" pitchFamily="18" charset="2"/>
              <a:buNone/>
              <a:defRPr/>
            </a:pPr>
            <a:r>
              <a:rPr lang="cs-CZ" sz="1158" dirty="0"/>
              <a:t>			2,1%</a:t>
            </a:r>
          </a:p>
          <a:p>
            <a:pPr>
              <a:buFont typeface="Wingdings 3" panose="05040102010807070707" pitchFamily="18" charset="2"/>
              <a:buNone/>
              <a:defRPr/>
            </a:pPr>
            <a:endParaRPr lang="cs-CZ" sz="1158" dirty="0"/>
          </a:p>
          <a:p>
            <a:pPr>
              <a:buFont typeface="Wingdings 3" panose="05040102010807070707" pitchFamily="18" charset="2"/>
              <a:buNone/>
              <a:defRPr/>
            </a:pPr>
            <a:r>
              <a:rPr lang="cs-CZ" sz="1158" dirty="0"/>
              <a:t>			27,9%</a:t>
            </a:r>
          </a:p>
          <a:p>
            <a:pPr>
              <a:buFont typeface="Wingdings 3" panose="05040102010807070707" pitchFamily="18" charset="2"/>
              <a:buNone/>
              <a:defRPr/>
            </a:pPr>
            <a:endParaRPr lang="cs-CZ" sz="1158" dirty="0"/>
          </a:p>
          <a:p>
            <a:pPr>
              <a:buFont typeface="Wingdings 3" panose="05040102010807070707" pitchFamily="18" charset="2"/>
              <a:buNone/>
              <a:defRPr/>
            </a:pPr>
            <a:endParaRPr lang="cs-CZ" sz="1158" dirty="0"/>
          </a:p>
          <a:p>
            <a:pPr>
              <a:buFont typeface="Wingdings 3" panose="05040102010807070707" pitchFamily="18" charset="2"/>
              <a:buNone/>
              <a:defRPr/>
            </a:pPr>
            <a:endParaRPr lang="cs-CZ" sz="1158" dirty="0"/>
          </a:p>
          <a:p>
            <a:pPr>
              <a:buFont typeface="Wingdings 3" panose="05040102010807070707" pitchFamily="18" charset="2"/>
              <a:buNone/>
              <a:defRPr/>
            </a:pPr>
            <a:endParaRPr lang="cs-CZ" sz="1158" dirty="0"/>
          </a:p>
          <a:p>
            <a:pPr>
              <a:buFont typeface="Wingdings 3" panose="05040102010807070707" pitchFamily="18" charset="2"/>
              <a:buNone/>
              <a:defRPr/>
            </a:pPr>
            <a:endParaRPr lang="cs-CZ" sz="1158" dirty="0"/>
          </a:p>
          <a:p>
            <a:pPr>
              <a:buFont typeface="Wingdings 3" panose="05040102010807070707" pitchFamily="18" charset="2"/>
              <a:buNone/>
              <a:defRPr/>
            </a:pPr>
            <a:r>
              <a:rPr lang="cs-CZ" sz="1158" dirty="0"/>
              <a:t>			70%</a:t>
            </a:r>
          </a:p>
        </p:txBody>
      </p:sp>
      <p:sp>
        <p:nvSpPr>
          <p:cNvPr id="8" name="Obdélník 7"/>
          <p:cNvSpPr/>
          <p:nvPr/>
        </p:nvSpPr>
        <p:spPr>
          <a:xfrm>
            <a:off x="2757489" y="2570560"/>
            <a:ext cx="827485" cy="2717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1350" dirty="0"/>
          </a:p>
        </p:txBody>
      </p:sp>
      <p:graphicFrame>
        <p:nvGraphicFramePr>
          <p:cNvPr id="9" name="Graf 8"/>
          <p:cNvGraphicFramePr/>
          <p:nvPr>
            <p:extLst>
              <p:ext uri="{D42A27DB-BD31-4B8C-83A1-F6EECF244321}">
                <p14:modId xmlns:p14="http://schemas.microsoft.com/office/powerpoint/2010/main" val="1843158304"/>
              </p:ext>
            </p:extLst>
          </p:nvPr>
        </p:nvGraphicFramePr>
        <p:xfrm>
          <a:off x="4267371" y="2042066"/>
          <a:ext cx="6069703" cy="4420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Obdélník 9"/>
          <p:cNvSpPr/>
          <p:nvPr/>
        </p:nvSpPr>
        <p:spPr>
          <a:xfrm>
            <a:off x="2757489" y="2570560"/>
            <a:ext cx="827485" cy="1178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1350" dirty="0"/>
          </a:p>
        </p:txBody>
      </p:sp>
      <p:sp>
        <p:nvSpPr>
          <p:cNvPr id="11" name="Obdélník 10"/>
          <p:cNvSpPr/>
          <p:nvPr/>
        </p:nvSpPr>
        <p:spPr>
          <a:xfrm>
            <a:off x="2757489" y="3338512"/>
            <a:ext cx="827485" cy="194905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135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531144" y="681043"/>
            <a:ext cx="7879556" cy="804863"/>
          </a:xfrm>
        </p:spPr>
        <p:txBody>
          <a:bodyPr/>
          <a:lstStyle/>
          <a:p>
            <a:r>
              <a:rPr lang="cs-CZ" dirty="0" err="1"/>
              <a:t>Dual</a:t>
            </a:r>
            <a:r>
              <a:rPr lang="cs-CZ" dirty="0"/>
              <a:t> </a:t>
            </a:r>
            <a:r>
              <a:rPr lang="cs-CZ" dirty="0" err="1"/>
              <a:t>character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farms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543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036" y="1601789"/>
            <a:ext cx="7577929" cy="4575175"/>
          </a:xfr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Dual</a:t>
            </a:r>
            <a:r>
              <a:rPr lang="cs-CZ" dirty="0"/>
              <a:t> </a:t>
            </a:r>
            <a:r>
              <a:rPr lang="cs-CZ" dirty="0" err="1"/>
              <a:t>Character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farms</a:t>
            </a: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583" y="4589418"/>
            <a:ext cx="545243" cy="34113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089" y="4589416"/>
            <a:ext cx="515271" cy="341132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698" y="4589416"/>
            <a:ext cx="512980" cy="34113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801" y="4589416"/>
            <a:ext cx="568553" cy="341132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476" y="4589416"/>
            <a:ext cx="517071" cy="34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61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Farm</a:t>
            </a:r>
            <a:r>
              <a:rPr lang="cs-CZ" dirty="0"/>
              <a:t> vs.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service</a:t>
            </a:r>
            <a:r>
              <a:rPr lang="cs-CZ" dirty="0"/>
              <a:t> provider 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1531D1-4878-42C3-B68B-5CBD5C9627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farm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786FFF2-8406-4255-B085-8420972B10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service</a:t>
            </a:r>
            <a:r>
              <a:rPr lang="cs-CZ" dirty="0"/>
              <a:t> provider</a:t>
            </a: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7</a:t>
            </a:fld>
            <a:endParaRPr lang="en-GB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164" y="2175238"/>
            <a:ext cx="3431632" cy="1930293"/>
          </a:xfrm>
          <a:prstGeom prst="rect">
            <a:avLst/>
          </a:prstGeom>
        </p:spPr>
      </p:pic>
      <p:pic>
        <p:nvPicPr>
          <p:cNvPr id="11" name="Picture 2" descr="C:\záloha\zaloha D\věci co jsou na ploše\fotky\75 - 11.8.-17.8.2010 - Polsko\1 Exkurze farmy\IMG_8616.JP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93"/>
          <a:stretch/>
        </p:blipFill>
        <p:spPr bwMode="auto">
          <a:xfrm>
            <a:off x="2175851" y="2175238"/>
            <a:ext cx="3432975" cy="1930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C:\Users\Jonela\Dropbox\Komise pro ZS, MZe\Leták soc. zem\Biostatek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" b="3930"/>
          <a:stretch/>
        </p:blipFill>
        <p:spPr bwMode="auto">
          <a:xfrm>
            <a:off x="2175851" y="4188233"/>
            <a:ext cx="3422163" cy="228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 descr="Obsah obrázku hrob, venku, hřbitov, obloha&#10;&#10;Popis byl vytvořen automaticky">
            <a:extLst>
              <a:ext uri="{FF2B5EF4-FFF2-40B4-BE49-F238E27FC236}">
                <a16:creationId xmlns:a16="http://schemas.microsoft.com/office/drawing/2014/main" id="{5468A740-105F-2B9F-B964-382BCB75B8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164" y="4188233"/>
            <a:ext cx="3431632" cy="228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62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Farm</a:t>
            </a:r>
            <a:r>
              <a:rPr lang="cs-CZ" dirty="0"/>
              <a:t> vs.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service</a:t>
            </a:r>
            <a:r>
              <a:rPr lang="cs-CZ" dirty="0"/>
              <a:t> provider 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1531D1-4878-42C3-B68B-5CBD5C9627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Farm</a:t>
            </a:r>
            <a:r>
              <a:rPr lang="cs-CZ" dirty="0"/>
              <a:t> </a:t>
            </a:r>
            <a:r>
              <a:rPr lang="cs-CZ" dirty="0" err="1"/>
              <a:t>environment</a:t>
            </a:r>
            <a:r>
              <a:rPr lang="cs-CZ" dirty="0"/>
              <a:t> </a:t>
            </a:r>
            <a:r>
              <a:rPr lang="cs-CZ" dirty="0" err="1"/>
              <a:t>modification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39723" y="2505075"/>
            <a:ext cx="3860844" cy="3684588"/>
          </a:xfrm>
        </p:spPr>
        <p:txBody>
          <a:bodyPr>
            <a:normAutofit/>
          </a:bodyPr>
          <a:lstStyle/>
          <a:p>
            <a:r>
              <a:rPr lang="cs-CZ" dirty="0" err="1"/>
              <a:t>Cooperation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worker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Properly</a:t>
            </a:r>
            <a:r>
              <a:rPr lang="cs-CZ" dirty="0"/>
              <a:t> </a:t>
            </a:r>
            <a:r>
              <a:rPr lang="cs-CZ" dirty="0" err="1"/>
              <a:t>prepared</a:t>
            </a:r>
            <a:r>
              <a:rPr lang="cs-CZ" dirty="0"/>
              <a:t> </a:t>
            </a:r>
            <a:r>
              <a:rPr lang="cs-CZ" dirty="0" err="1"/>
              <a:t>working</a:t>
            </a:r>
            <a:r>
              <a:rPr lang="cs-CZ" dirty="0"/>
              <a:t> </a:t>
            </a:r>
            <a:r>
              <a:rPr lang="cs-CZ" dirty="0" err="1"/>
              <a:t>conditions</a:t>
            </a:r>
            <a:r>
              <a:rPr lang="cs-CZ" dirty="0"/>
              <a:t> </a:t>
            </a:r>
            <a:r>
              <a:rPr lang="cs-CZ" dirty="0" err="1"/>
              <a:t>suitable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participants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Beneficial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economic</a:t>
            </a:r>
            <a:r>
              <a:rPr lang="cs-CZ" dirty="0"/>
              <a:t> point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view</a:t>
            </a:r>
            <a:endParaRPr lang="cs-CZ" dirty="0"/>
          </a:p>
          <a:p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8</a:t>
            </a:fld>
            <a:endParaRPr lang="en-GB" dirty="0"/>
          </a:p>
        </p:txBody>
      </p:sp>
      <p:pic>
        <p:nvPicPr>
          <p:cNvPr id="6" name="Picture 2" descr="F:\!!!projekty\SoFar\Estoril\obrázky a podklady\Obrázek1.jpg">
            <a:extLst>
              <a:ext uri="{FF2B5EF4-FFF2-40B4-BE49-F238E27FC236}">
                <a16:creationId xmlns:a16="http://schemas.microsoft.com/office/drawing/2014/main" id="{EF066EE5-CC94-3720-A7EA-0DF8C5AEE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844" y="1440910"/>
            <a:ext cx="3479629" cy="2451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 descr="Obsah obrázku strom, exteriér, tráva, červená&#10;&#10;Popis byl vytvořen automaticky">
            <a:extLst>
              <a:ext uri="{FF2B5EF4-FFF2-40B4-BE49-F238E27FC236}">
                <a16:creationId xmlns:a16="http://schemas.microsoft.com/office/drawing/2014/main" id="{21E7E4F5-59B6-9AB0-686E-F6D318BA9E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844" y="4098023"/>
            <a:ext cx="3479629" cy="195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83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Social</a:t>
            </a:r>
            <a:r>
              <a:rPr lang="cs-CZ"/>
              <a:t> Farm</a:t>
            </a:r>
            <a:r>
              <a:rPr lang="cs-CZ" dirty="0"/>
              <a:t> vs.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service</a:t>
            </a:r>
            <a:r>
              <a:rPr lang="cs-CZ" dirty="0"/>
              <a:t> provider 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1531D1-4878-42C3-B68B-5CBD5C9627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Farm</a:t>
            </a:r>
            <a:r>
              <a:rPr lang="cs-CZ" dirty="0"/>
              <a:t> </a:t>
            </a:r>
            <a:r>
              <a:rPr lang="cs-CZ" dirty="0" err="1"/>
              <a:t>environment</a:t>
            </a:r>
            <a:r>
              <a:rPr lang="cs-CZ" dirty="0"/>
              <a:t> </a:t>
            </a:r>
            <a:r>
              <a:rPr lang="cs-CZ" dirty="0" err="1"/>
              <a:t>modification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39723" y="2505075"/>
            <a:ext cx="3860844" cy="3684588"/>
          </a:xfrm>
        </p:spPr>
        <p:txBody>
          <a:bodyPr>
            <a:normAutofit/>
          </a:bodyPr>
          <a:lstStyle/>
          <a:p>
            <a:r>
              <a:rPr lang="cs-CZ" dirty="0" err="1"/>
              <a:t>Optimal</a:t>
            </a:r>
            <a:r>
              <a:rPr lang="cs-CZ" dirty="0"/>
              <a:t> </a:t>
            </a:r>
            <a:r>
              <a:rPr lang="cs-CZ" dirty="0" err="1"/>
              <a:t>modification</a:t>
            </a:r>
            <a:r>
              <a:rPr lang="cs-CZ" dirty="0"/>
              <a:t> = NO </a:t>
            </a:r>
            <a:r>
              <a:rPr lang="cs-CZ" dirty="0" err="1"/>
              <a:t>modification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9</a:t>
            </a:fld>
            <a:endParaRPr lang="en-GB" dirty="0"/>
          </a:p>
        </p:txBody>
      </p:sp>
      <p:sp>
        <p:nvSpPr>
          <p:cNvPr id="5" name="Zaoblený obdélníkový bublinový popisek 4"/>
          <p:cNvSpPr/>
          <p:nvPr/>
        </p:nvSpPr>
        <p:spPr>
          <a:xfrm>
            <a:off x="1767841" y="3554327"/>
            <a:ext cx="4849041" cy="251964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Participants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practically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everything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imagine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such a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farm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On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hand,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limits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rather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typical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jobs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 not direct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employees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do, such as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operating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more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complex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machinery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driving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tractor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setting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up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adjusting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various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machines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etc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 descr="Obsah obrázku zelenina&#10;&#10;Popis byl vytvořen automaticky">
            <a:extLst>
              <a:ext uri="{FF2B5EF4-FFF2-40B4-BE49-F238E27FC236}">
                <a16:creationId xmlns:a16="http://schemas.microsoft.com/office/drawing/2014/main" id="{77E5E9CC-3E62-E4D9-B599-13EB8EF0B6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352" y="1316943"/>
            <a:ext cx="3771889" cy="2121688"/>
          </a:xfrm>
          <a:prstGeom prst="rect">
            <a:avLst/>
          </a:prstGeom>
        </p:spPr>
      </p:pic>
      <p:pic>
        <p:nvPicPr>
          <p:cNvPr id="9" name="Picture 3" descr="F:\!!!projekty\SoFar\Estoril\obrázky a podklady\prace-na-zel-zahrade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97783" y="3554328"/>
            <a:ext cx="2309358" cy="308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0948989"/>
      </p:ext>
    </p:extLst>
  </p:cSld>
  <p:clrMapOvr>
    <a:masterClrMapping/>
  </p:clrMapOvr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theme/theme1.xml><?xml version="1.0" encoding="utf-8"?>
<a:theme xmlns:a="http://schemas.openxmlformats.org/drawingml/2006/main" name="Motiv Office">
  <a:themeElements>
    <a:clrScheme name="So Far Team">
      <a:dk1>
        <a:srgbClr val="1D1D1B"/>
      </a:dk1>
      <a:lt1>
        <a:srgbClr val="FFFFFF"/>
      </a:lt1>
      <a:dk2>
        <a:srgbClr val="585857"/>
      </a:dk2>
      <a:lt2>
        <a:srgbClr val="CDCDCD"/>
      </a:lt2>
      <a:accent1>
        <a:srgbClr val="13426F"/>
      </a:accent1>
      <a:accent2>
        <a:srgbClr val="057233"/>
      </a:accent2>
      <a:accent3>
        <a:srgbClr val="5DC5F1"/>
      </a:accent3>
      <a:accent4>
        <a:srgbClr val="98C8ED"/>
      </a:accent4>
      <a:accent5>
        <a:srgbClr val="DE6A53"/>
      </a:accent5>
      <a:accent6>
        <a:srgbClr val="F9B334"/>
      </a:accent6>
      <a:hlink>
        <a:srgbClr val="000000"/>
      </a:hlink>
      <a:folHlink>
        <a:srgbClr val="E6E6E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939ED67-B1EF-4AA6-8A13-4B02BCF30A37}" vid="{56B3D632-66FB-46E6-91BF-B08A7FD74196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hluk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  <a:fontScheme name="Shluk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inorFont>
  </a:fontScheme>
  <a:fmtScheme name="Shluk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95000" t="-106500" r="5000" b="2065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Powerpoint_sofarteam_4_3</Template>
  <TotalTime>45</TotalTime>
  <Words>740</Words>
  <Application>Microsoft Office PowerPoint</Application>
  <PresentationFormat>Širokoúhlá obrazovka</PresentationFormat>
  <Paragraphs>222</Paragraphs>
  <Slides>28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Wingdings 3</vt:lpstr>
      <vt:lpstr>Motiv Office</vt:lpstr>
      <vt:lpstr>Social farming in practice</vt:lpstr>
      <vt:lpstr>Overview</vt:lpstr>
      <vt:lpstr>Prezentace aplikace PowerPoint</vt:lpstr>
      <vt:lpstr>Current trends in agriculture</vt:lpstr>
      <vt:lpstr>Dual character of the farms</vt:lpstr>
      <vt:lpstr>Dual Character of the farms</vt:lpstr>
      <vt:lpstr>Social Farm vs. social service provider </vt:lpstr>
      <vt:lpstr>Social Farm vs. social service provider </vt:lpstr>
      <vt:lpstr>Social Farm vs. social service provider </vt:lpstr>
      <vt:lpstr>Social Farm vs. social service provider </vt:lpstr>
      <vt:lpstr>Social Farm vs. social service provider </vt:lpstr>
      <vt:lpstr>ACTivities suitable for social farming</vt:lpstr>
      <vt:lpstr>ACTivities suitable for  social farming</vt:lpstr>
      <vt:lpstr>Prezentace aplikace PowerPoint</vt:lpstr>
      <vt:lpstr>Sustainability forms</vt:lpstr>
      <vt:lpstr>Economic viability</vt:lpstr>
      <vt:lpstr>Sheltered employment</vt:lpstr>
      <vt:lpstr>Trends in marketing</vt:lpstr>
      <vt:lpstr>Farm or „farm“</vt:lpstr>
      <vt:lpstr>Prezentace aplikace PowerPoint</vt:lpstr>
      <vt:lpstr>POMOC association</vt:lpstr>
      <vt:lpstr>POMOC association</vt:lpstr>
      <vt:lpstr>POMOC association</vt:lpstr>
      <vt:lpstr>POMOC association</vt:lpstr>
      <vt:lpstr>St. Prokop Orchards</vt:lpstr>
      <vt:lpstr>POMOC association</vt:lpstr>
      <vt:lpstr>thank you for your attention</vt:lpstr>
      <vt:lpstr>Prezentace aplikace PowerPoint</vt:lpstr>
    </vt:vector>
  </TitlesOfParts>
  <Company>Hochschule Neubrandenburg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Powerpoint presentation, maximum eight lines, aligned from top left</dc:title>
  <dc:creator>Essich, Lisa</dc:creator>
  <cp:lastModifiedBy>Moudrý Jan doc. Ing. Ph.D.</cp:lastModifiedBy>
  <cp:revision>55</cp:revision>
  <cp:lastPrinted>2019-04-08T12:55:43Z</cp:lastPrinted>
  <dcterms:created xsi:type="dcterms:W3CDTF">2022-09-14T10:05:51Z</dcterms:created>
  <dcterms:modified xsi:type="dcterms:W3CDTF">2024-05-04T21:58:36Z</dcterms:modified>
</cp:coreProperties>
</file>